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52"/>
  </p:notesMasterIdLst>
  <p:sldIdLst>
    <p:sldId id="353" r:id="rId2"/>
    <p:sldId id="628" r:id="rId3"/>
    <p:sldId id="571" r:id="rId4"/>
    <p:sldId id="624" r:id="rId5"/>
    <p:sldId id="573" r:id="rId6"/>
    <p:sldId id="574" r:id="rId7"/>
    <p:sldId id="575" r:id="rId8"/>
    <p:sldId id="576" r:id="rId9"/>
    <p:sldId id="577" r:id="rId10"/>
    <p:sldId id="579" r:id="rId11"/>
    <p:sldId id="578" r:id="rId12"/>
    <p:sldId id="585" r:id="rId13"/>
    <p:sldId id="586" r:id="rId14"/>
    <p:sldId id="584" r:id="rId15"/>
    <p:sldId id="587" r:id="rId16"/>
    <p:sldId id="588" r:id="rId17"/>
    <p:sldId id="590" r:id="rId18"/>
    <p:sldId id="589" r:id="rId19"/>
    <p:sldId id="591" r:id="rId20"/>
    <p:sldId id="592" r:id="rId21"/>
    <p:sldId id="583" r:id="rId22"/>
    <p:sldId id="593" r:id="rId23"/>
    <p:sldId id="594" r:id="rId24"/>
    <p:sldId id="619" r:id="rId25"/>
    <p:sldId id="620" r:id="rId26"/>
    <p:sldId id="621" r:id="rId27"/>
    <p:sldId id="604" r:id="rId28"/>
    <p:sldId id="605" r:id="rId29"/>
    <p:sldId id="606" r:id="rId30"/>
    <p:sldId id="607" r:id="rId31"/>
    <p:sldId id="608" r:id="rId32"/>
    <p:sldId id="609" r:id="rId33"/>
    <p:sldId id="610" r:id="rId34"/>
    <p:sldId id="611" r:id="rId35"/>
    <p:sldId id="612" r:id="rId36"/>
    <p:sldId id="613" r:id="rId37"/>
    <p:sldId id="614" r:id="rId38"/>
    <p:sldId id="617" r:id="rId39"/>
    <p:sldId id="596" r:id="rId40"/>
    <p:sldId id="595" r:id="rId41"/>
    <p:sldId id="599" r:id="rId42"/>
    <p:sldId id="598" r:id="rId43"/>
    <p:sldId id="600" r:id="rId44"/>
    <p:sldId id="602" r:id="rId45"/>
    <p:sldId id="615" r:id="rId46"/>
    <p:sldId id="618" r:id="rId47"/>
    <p:sldId id="627" r:id="rId48"/>
    <p:sldId id="616" r:id="rId49"/>
    <p:sldId id="622" r:id="rId50"/>
    <p:sldId id="623" r:id="rId51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742950" indent="-28575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11430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6002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20574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432FF"/>
    <a:srgbClr val="D0CEB6"/>
    <a:srgbClr val="44639F"/>
    <a:srgbClr val="FFFFFF"/>
    <a:srgbClr val="C3D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163"/>
    <p:restoredTop sz="94712"/>
  </p:normalViewPr>
  <p:slideViewPr>
    <p:cSldViewPr>
      <p:cViewPr varScale="1">
        <p:scale>
          <a:sx n="91" d="100"/>
          <a:sy n="91" d="100"/>
        </p:scale>
        <p:origin x="184" y="51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-8688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tif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7613" cy="377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074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fld id="{38FAC162-A4CF-7F46-93EB-50637C42192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58064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F92463B-E03A-E64A-B141-306247F0295D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8806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806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2057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917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79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23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127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0635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41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138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2348400"/>
            <a:ext cx="8568531" cy="16204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094" y="4283816"/>
            <a:ext cx="7056438" cy="193191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4390-E3C0-6246-A9EA-4A8125D5A5D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8574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7BF85-4567-C64C-AA03-9966FEE519A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571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453" y="302738"/>
            <a:ext cx="2268141" cy="64502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031" y="302738"/>
            <a:ext cx="6636411" cy="64502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EF9E5-6900-A64C-B9D7-1A0B8BF6A9F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4957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4031" y="7006699"/>
            <a:ext cx="2352146" cy="402483"/>
          </a:xfrm>
          <a:prstGeom prst="rect">
            <a:avLst/>
          </a:prstGeom>
        </p:spPr>
        <p:txBody>
          <a:bodyPr/>
          <a:lstStyle/>
          <a:p>
            <a:fld id="{D07016D4-4978-434B-9B8C-25DCA86072DA}" type="datetimeFigureOut">
              <a:rPr lang="en-US" smtClean="0"/>
              <a:t>5/11/18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99FB1-D4C0-B442-A38E-8138F9E2A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865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62954-1DCA-3642-A768-3E38F037C90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234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300" y="4857792"/>
            <a:ext cx="8568531" cy="1501435"/>
          </a:xfrm>
        </p:spPr>
        <p:txBody>
          <a:bodyPr anchor="t"/>
          <a:lstStyle>
            <a:lvl1pPr algn="l">
              <a:defRPr sz="440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300" y="3204114"/>
            <a:ext cx="8568531" cy="1653678"/>
          </a:xfrm>
        </p:spPr>
        <p:txBody>
          <a:bodyPr anchor="b"/>
          <a:lstStyle>
            <a:lvl1pPr marL="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648A-B16F-A942-A742-0443287FB40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2616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4031" y="1763925"/>
            <a:ext cx="4452276" cy="4989036"/>
          </a:xfrm>
        </p:spPr>
        <p:txBody>
          <a:bodyPr/>
          <a:lstStyle>
            <a:lvl1pPr>
              <a:defRPr sz="3086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4318" y="1763925"/>
            <a:ext cx="4452276" cy="4989036"/>
          </a:xfrm>
        </p:spPr>
        <p:txBody>
          <a:bodyPr/>
          <a:lstStyle>
            <a:lvl1pPr>
              <a:defRPr sz="3086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23B-6B64-2645-BCEC-407402D52EA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5834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692178"/>
            <a:ext cx="4454027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031" y="2397397"/>
            <a:ext cx="4454027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0818" y="1692178"/>
            <a:ext cx="4455776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0818" y="2397397"/>
            <a:ext cx="4455776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7266-6D70-B74B-9401-AA4C912077C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4449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203D-0946-1C4D-B1C3-F9E015387C6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3597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CB1B-F2F6-AE40-B8CF-69372816E4A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0284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32" y="300987"/>
            <a:ext cx="3316456" cy="1280945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245" y="300988"/>
            <a:ext cx="5635349" cy="6451973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032" y="1581933"/>
            <a:ext cx="3316456" cy="5171028"/>
          </a:xfrm>
        </p:spPr>
        <p:txBody>
          <a:bodyPr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07F9-978F-F748-9934-F3AFCC5F9D2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178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5873" y="5291772"/>
            <a:ext cx="6048375" cy="624724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5873" y="675471"/>
            <a:ext cx="6048375" cy="4535805"/>
          </a:xfrm>
        </p:spPr>
        <p:txBody>
          <a:bodyPr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5873" y="5916496"/>
            <a:ext cx="6048375" cy="887211"/>
          </a:xfrm>
        </p:spPr>
        <p:txBody>
          <a:bodyPr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7A288-403A-C549-B31A-2CDE8B63024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9343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031" y="302737"/>
            <a:ext cx="9072563" cy="12599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4031" y="7006699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44214" y="7006699"/>
            <a:ext cx="319219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24448" y="7006699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98846-027C-9547-944B-264580DE8EF3}" type="slidenum">
              <a:rPr lang="en-US" altLang="en-US" smtClean="0"/>
              <a:pPr/>
              <a:t>‹#›</a:t>
            </a:fld>
            <a:endParaRPr lang="en-US" altLang="en-US"/>
          </a:p>
        </p:txBody>
      </p:sp>
      <p:pic>
        <p:nvPicPr>
          <p:cNvPr id="7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45195" y="6526582"/>
            <a:ext cx="1001064" cy="998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156230" y="7152555"/>
            <a:ext cx="3418052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  <a:latin typeface="+mj-lt"/>
              </a:rPr>
              <a:t>Piech, CS106A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,</a:t>
            </a:r>
            <a:r>
              <a:rPr lang="en-US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 Stanford University</a:t>
            </a:r>
            <a:endParaRPr lang="en-US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40867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defTabSz="503972" rtl="0" eaLnBrk="1" latinLnBrk="0" hangingPunct="1"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79" indent="-377979" algn="l" defTabSz="503972" rtl="0" eaLnBrk="1" latinLnBrk="0" hangingPunct="1">
        <a:spcBef>
          <a:spcPct val="20000"/>
        </a:spcBef>
        <a:buFont typeface="Arial"/>
        <a:buChar char="•"/>
        <a:defRPr sz="3527" kern="1200">
          <a:solidFill>
            <a:schemeClr val="tx1"/>
          </a:solidFill>
          <a:latin typeface="+mn-lt"/>
          <a:ea typeface="+mn-ea"/>
          <a:cs typeface="+mn-cs"/>
        </a:defRPr>
      </a:lvl1pPr>
      <a:lvl2pPr marL="818954" indent="-314982" algn="l" defTabSz="503972" rtl="0" eaLnBrk="1" latinLnBrk="0" hangingPunct="1">
        <a:spcBef>
          <a:spcPct val="20000"/>
        </a:spcBef>
        <a:buFont typeface="Arial"/>
        <a:buChar char="–"/>
        <a:defRPr sz="308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503972" rtl="0" eaLnBrk="1" latinLnBrk="0" hangingPunct="1">
        <a:spcBef>
          <a:spcPct val="20000"/>
        </a:spcBef>
        <a:buFont typeface="Arial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503972" rtl="0" eaLnBrk="1" latinLnBrk="0" hangingPunct="1">
        <a:spcBef>
          <a:spcPct val="20000"/>
        </a:spcBef>
        <a:buFont typeface="Arial"/>
        <a:buChar char="–"/>
        <a:defRPr sz="2205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503972" rtl="0" eaLnBrk="1" latinLnBrk="0" hangingPunct="1">
        <a:spcBef>
          <a:spcPct val="20000"/>
        </a:spcBef>
        <a:buFont typeface="Arial"/>
        <a:buChar char="»"/>
        <a:defRPr sz="2205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1288" y="-1"/>
            <a:ext cx="10579072" cy="7559675"/>
          </a:xfrm>
          <a:prstGeom prst="rect">
            <a:avLst/>
          </a:prstGeom>
        </p:spPr>
      </p:pic>
      <p:pic>
        <p:nvPicPr>
          <p:cNvPr id="8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1200" y="304800"/>
            <a:ext cx="2383383" cy="23780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Maps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Chris Piech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CS106A, Stanford University</a:t>
            </a:r>
          </a:p>
        </p:txBody>
      </p:sp>
    </p:spTree>
    <p:extLst>
      <p:ext uri="{BB962C8B-B14F-4D97-AF65-F5344CB8AC3E}">
        <p14:creationId xmlns:p14="http://schemas.microsoft.com/office/powerpoint/2010/main" val="16845573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12" y="1112837"/>
            <a:ext cx="3067600" cy="54562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5912" y="1951037"/>
            <a:ext cx="5427890" cy="3454112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Maps can have any type for key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4312" y="2636837"/>
            <a:ext cx="3626553" cy="36265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21112" y="6370637"/>
            <a:ext cx="234230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Many examples</a:t>
            </a:r>
          </a:p>
        </p:txBody>
      </p:sp>
    </p:spTree>
    <p:extLst>
      <p:ext uri="{BB962C8B-B14F-4D97-AF65-F5344CB8AC3E}">
        <p14:creationId xmlns:p14="http://schemas.microsoft.com/office/powerpoint/2010/main" val="1343585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742950" indent="-742950" algn="ctr">
              <a:buAutoNum type="arabicPeriod"/>
            </a:pPr>
            <a:endParaRPr lang="en-US" sz="40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0" y="3170237"/>
            <a:ext cx="9905541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742950" marR="0" lvl="0" indent="-7429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 err="1">
                <a:solidFill>
                  <a:schemeClr val="bg1"/>
                </a:solidFill>
                <a:latin typeface="Courier"/>
                <a:cs typeface="Courier"/>
              </a:rPr>
              <a:t>HashMap</a:t>
            </a:r>
            <a:endParaRPr lang="en-US" sz="4000" dirty="0">
              <a:solidFill>
                <a:schemeClr val="bg1"/>
              </a:solidFill>
              <a:latin typeface="Courier"/>
              <a:cs typeface="Courier"/>
            </a:endParaRPr>
          </a:p>
          <a:p>
            <a:pPr marL="742950" marR="0" lvl="0" indent="-7429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ourier"/>
                <a:cs typeface="Courier"/>
              </a:rPr>
              <a:t>key -&gt; value</a:t>
            </a:r>
          </a:p>
        </p:txBody>
      </p:sp>
    </p:spTree>
    <p:extLst>
      <p:ext uri="{BB962C8B-B14F-4D97-AF65-F5344CB8AC3E}">
        <p14:creationId xmlns:p14="http://schemas.microsoft.com/office/powerpoint/2010/main" val="506179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157455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sounds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Get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887010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157455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solidFill>
                  <a:srgbClr val="FF0000"/>
                </a:solidFill>
              </a:rPr>
              <a:t>Make a new </a:t>
            </a:r>
            <a:r>
              <a:rPr lang="en-US" sz="2400" dirty="0" err="1">
                <a:solidFill>
                  <a:srgbClr val="FF0000"/>
                </a:solidFill>
              </a:rPr>
              <a:t>HashMap</a:t>
            </a:r>
            <a:r>
              <a:rPr lang="en-US" sz="2400" dirty="0">
                <a:solidFill>
                  <a:srgbClr val="FF0000"/>
                </a:solidFill>
              </a:rPr>
              <a:t> of animal sounds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Get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01117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157455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solidFill>
                  <a:srgbClr val="FF0000"/>
                </a:solidFill>
              </a:rPr>
              <a:t>Make a new </a:t>
            </a:r>
            <a:r>
              <a:rPr lang="en-US" sz="2400" dirty="0" err="1">
                <a:solidFill>
                  <a:srgbClr val="FF0000"/>
                </a:solidFill>
              </a:rPr>
              <a:t>HashMap</a:t>
            </a:r>
            <a:r>
              <a:rPr lang="en-US" sz="2400" dirty="0">
                <a:solidFill>
                  <a:srgbClr val="FF0000"/>
                </a:solidFill>
              </a:rPr>
              <a:t> of animal sounds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Get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3" name="Freeform 22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63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157455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sounds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Put [key = 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>
                <a:solidFill>
                  <a:srgbClr val="FF0000"/>
                </a:solidFill>
              </a:rPr>
              <a:t>, value = 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Get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32" name="Freeform 31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151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210354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sounds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Put [key = 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>
                <a:solidFill>
                  <a:srgbClr val="FF0000"/>
                </a:solidFill>
              </a:rPr>
              <a:t>, value = 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Get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18" name="Freeform 17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7" name="Freeform 26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26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210354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sounds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Put [key=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>
                <a:solidFill>
                  <a:srgbClr val="FF0000"/>
                </a:solidFill>
              </a:rPr>
              <a:t>, value=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Get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]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1" name="Freeform 20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30" name="Freeform 29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49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210354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sounds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Put [key=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>
                <a:solidFill>
                  <a:srgbClr val="FF0000"/>
                </a:solidFill>
              </a:rPr>
              <a:t>, value=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Get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]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1" name="Freeform 20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4" name="Freeform 23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6" name="TextBox 25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2061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210354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sounds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>
                <a:solidFill>
                  <a:srgbClr val="FF0000"/>
                </a:solidFill>
              </a:rPr>
              <a:t>Put [key=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>
                <a:solidFill>
                  <a:srgbClr val="FF0000"/>
                </a:solidFill>
              </a:rPr>
              <a:t>, value=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Get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]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0" name="Freeform 19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3" name="Freeform 22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5" name="TextBox 24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99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00" y="2146300"/>
            <a:ext cx="8890000" cy="3263900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>
                <a:solidFill>
                  <a:schemeClr val="tx1"/>
                </a:solidFill>
                <a:latin typeface="Century Gothic"/>
                <a:cs typeface="Century Gothic"/>
              </a:rPr>
              <a:t>Make </a:t>
            </a:r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a keyboard</a:t>
            </a:r>
          </a:p>
        </p:txBody>
      </p:sp>
    </p:spTree>
    <p:extLst>
      <p:ext uri="{BB962C8B-B14F-4D97-AF65-F5344CB8AC3E}">
        <p14:creationId xmlns:p14="http://schemas.microsoft.com/office/powerpoint/2010/main" val="23857287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210354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sounds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>
                <a:solidFill>
                  <a:srgbClr val="FF0000"/>
                </a:solidFill>
              </a:rPr>
              <a:t>Put [key=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>
                <a:solidFill>
                  <a:srgbClr val="FF0000"/>
                </a:solidFill>
              </a:rPr>
              <a:t>, value=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Get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9" name="Freeform 8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15" name="Freeform 14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17" name="TextBox 16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" name="Freeform 2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2979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157455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sounds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Get [key = 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>
                <a:solidFill>
                  <a:srgbClr val="FF0000"/>
                </a:solidFill>
              </a:rPr>
              <a:t>]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6" name="Freeform 25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9" name="Freeform 28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31" name="TextBox 30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2" name="Freeform 31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5" name="Freeform 34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760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157455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sounds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Get [key = 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>
                <a:solidFill>
                  <a:srgbClr val="FF0000"/>
                </a:solidFill>
              </a:rPr>
              <a:t>]</a:t>
            </a:r>
          </a:p>
        </p:txBody>
      </p:sp>
      <p:sp>
        <p:nvSpPr>
          <p:cNvPr id="5" name="Freeform 4"/>
          <p:cNvSpPr/>
          <p:nvPr/>
        </p:nvSpPr>
        <p:spPr>
          <a:xfrm>
            <a:off x="2906712" y="3551237"/>
            <a:ext cx="369758" cy="304800"/>
          </a:xfrm>
          <a:custGeom>
            <a:avLst/>
            <a:gdLst>
              <a:gd name="connsiteX0" fmla="*/ 0 w 674558"/>
              <a:gd name="connsiteY0" fmla="*/ 389744 h 389744"/>
              <a:gd name="connsiteX1" fmla="*/ 59961 w 674558"/>
              <a:gd name="connsiteY1" fmla="*/ 359764 h 389744"/>
              <a:gd name="connsiteX2" fmla="*/ 119922 w 674558"/>
              <a:gd name="connsiteY2" fmla="*/ 284813 h 389744"/>
              <a:gd name="connsiteX3" fmla="*/ 164892 w 674558"/>
              <a:gd name="connsiteY3" fmla="*/ 269823 h 389744"/>
              <a:gd name="connsiteX4" fmla="*/ 239843 w 674558"/>
              <a:gd name="connsiteY4" fmla="*/ 224853 h 389744"/>
              <a:gd name="connsiteX5" fmla="*/ 269823 w 674558"/>
              <a:gd name="connsiteY5" fmla="*/ 194872 h 389744"/>
              <a:gd name="connsiteX6" fmla="*/ 359764 w 674558"/>
              <a:gd name="connsiteY6" fmla="*/ 164892 h 389744"/>
              <a:gd name="connsiteX7" fmla="*/ 449705 w 674558"/>
              <a:gd name="connsiteY7" fmla="*/ 119922 h 389744"/>
              <a:gd name="connsiteX8" fmla="*/ 494676 w 674558"/>
              <a:gd name="connsiteY8" fmla="*/ 89941 h 389744"/>
              <a:gd name="connsiteX9" fmla="*/ 674558 w 674558"/>
              <a:gd name="connsiteY9" fmla="*/ 44971 h 389744"/>
              <a:gd name="connsiteX10" fmla="*/ 584617 w 674558"/>
              <a:gd name="connsiteY10" fmla="*/ 14990 h 389744"/>
              <a:gd name="connsiteX11" fmla="*/ 539646 w 674558"/>
              <a:gd name="connsiteY11" fmla="*/ 0 h 389744"/>
              <a:gd name="connsiteX12" fmla="*/ 584617 w 674558"/>
              <a:gd name="connsiteY12" fmla="*/ 14990 h 389744"/>
              <a:gd name="connsiteX13" fmla="*/ 629587 w 674558"/>
              <a:gd name="connsiteY13" fmla="*/ 29981 h 389744"/>
              <a:gd name="connsiteX14" fmla="*/ 674558 w 674558"/>
              <a:gd name="connsiteY14" fmla="*/ 44971 h 389744"/>
              <a:gd name="connsiteX15" fmla="*/ 629587 w 674558"/>
              <a:gd name="connsiteY15" fmla="*/ 119922 h 389744"/>
              <a:gd name="connsiteX16" fmla="*/ 614597 w 674558"/>
              <a:gd name="connsiteY16" fmla="*/ 164892 h 389744"/>
              <a:gd name="connsiteX17" fmla="*/ 584617 w 674558"/>
              <a:gd name="connsiteY17" fmla="*/ 209862 h 389744"/>
              <a:gd name="connsiteX18" fmla="*/ 569627 w 674558"/>
              <a:gd name="connsiteY18" fmla="*/ 239843 h 389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74558" h="389744">
                <a:moveTo>
                  <a:pt x="0" y="389744"/>
                </a:moveTo>
                <a:cubicBezTo>
                  <a:pt x="19987" y="379751"/>
                  <a:pt x="42794" y="374070"/>
                  <a:pt x="59961" y="359764"/>
                </a:cubicBezTo>
                <a:cubicBezTo>
                  <a:pt x="112488" y="315992"/>
                  <a:pt x="65664" y="317368"/>
                  <a:pt x="119922" y="284813"/>
                </a:cubicBezTo>
                <a:cubicBezTo>
                  <a:pt x="133471" y="276683"/>
                  <a:pt x="149902" y="274820"/>
                  <a:pt x="164892" y="269823"/>
                </a:cubicBezTo>
                <a:cubicBezTo>
                  <a:pt x="240862" y="193855"/>
                  <a:pt x="142540" y="283236"/>
                  <a:pt x="239843" y="224853"/>
                </a:cubicBezTo>
                <a:cubicBezTo>
                  <a:pt x="251962" y="217582"/>
                  <a:pt x="257182" y="201192"/>
                  <a:pt x="269823" y="194872"/>
                </a:cubicBezTo>
                <a:cubicBezTo>
                  <a:pt x="298089" y="180739"/>
                  <a:pt x="333469" y="182421"/>
                  <a:pt x="359764" y="164892"/>
                </a:cubicBezTo>
                <a:cubicBezTo>
                  <a:pt x="417882" y="126147"/>
                  <a:pt x="387644" y="140609"/>
                  <a:pt x="449705" y="119922"/>
                </a:cubicBezTo>
                <a:cubicBezTo>
                  <a:pt x="464695" y="109928"/>
                  <a:pt x="478213" y="97258"/>
                  <a:pt x="494676" y="89941"/>
                </a:cubicBezTo>
                <a:cubicBezTo>
                  <a:pt x="565940" y="58268"/>
                  <a:pt x="599140" y="57541"/>
                  <a:pt x="674558" y="44971"/>
                </a:cubicBezTo>
                <a:lnTo>
                  <a:pt x="584617" y="14990"/>
                </a:lnTo>
                <a:lnTo>
                  <a:pt x="539646" y="0"/>
                </a:lnTo>
                <a:lnTo>
                  <a:pt x="584617" y="14990"/>
                </a:lnTo>
                <a:lnTo>
                  <a:pt x="629587" y="29981"/>
                </a:lnTo>
                <a:lnTo>
                  <a:pt x="674558" y="44971"/>
                </a:lnTo>
                <a:cubicBezTo>
                  <a:pt x="632095" y="172361"/>
                  <a:pt x="691317" y="17039"/>
                  <a:pt x="629587" y="119922"/>
                </a:cubicBezTo>
                <a:cubicBezTo>
                  <a:pt x="621457" y="133471"/>
                  <a:pt x="621663" y="150759"/>
                  <a:pt x="614597" y="164892"/>
                </a:cubicBezTo>
                <a:cubicBezTo>
                  <a:pt x="606540" y="181006"/>
                  <a:pt x="593886" y="194414"/>
                  <a:pt x="584617" y="209862"/>
                </a:cubicBezTo>
                <a:cubicBezTo>
                  <a:pt x="578869" y="219443"/>
                  <a:pt x="574624" y="229849"/>
                  <a:pt x="569627" y="239843"/>
                </a:cubicBezTo>
              </a:path>
            </a:pathLst>
          </a:cu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3" name="Freeform 22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6" name="Freeform 25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8" name="TextBox 27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2" name="Freeform 31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929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157455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Get [key = 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>
                <a:solidFill>
                  <a:srgbClr val="FF0000"/>
                </a:solidFill>
              </a:rPr>
              <a:t>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3" name="Freeform 22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6" name="Freeform 25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8" name="TextBox 27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2" name="Freeform 31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3059112" y="1874837"/>
            <a:ext cx="1429965" cy="1094282"/>
          </a:xfrm>
          <a:custGeom>
            <a:avLst/>
            <a:gdLst>
              <a:gd name="connsiteX0" fmla="*/ 1280064 w 1429965"/>
              <a:gd name="connsiteY0" fmla="*/ 104931 h 1094282"/>
              <a:gd name="connsiteX1" fmla="*/ 1220103 w 1429965"/>
              <a:gd name="connsiteY1" fmla="*/ 119921 h 1094282"/>
              <a:gd name="connsiteX2" fmla="*/ 1055211 w 1429965"/>
              <a:gd name="connsiteY2" fmla="*/ 74950 h 1094282"/>
              <a:gd name="connsiteX3" fmla="*/ 965270 w 1429965"/>
              <a:gd name="connsiteY3" fmla="*/ 59960 h 1094282"/>
              <a:gd name="connsiteX4" fmla="*/ 530555 w 1429965"/>
              <a:gd name="connsiteY4" fmla="*/ 59960 h 1094282"/>
              <a:gd name="connsiteX5" fmla="*/ 440614 w 1429965"/>
              <a:gd name="connsiteY5" fmla="*/ 74950 h 1094282"/>
              <a:gd name="connsiteX6" fmla="*/ 320693 w 1429965"/>
              <a:gd name="connsiteY6" fmla="*/ 104931 h 1094282"/>
              <a:gd name="connsiteX7" fmla="*/ 170791 w 1429965"/>
              <a:gd name="connsiteY7" fmla="*/ 194872 h 1094282"/>
              <a:gd name="connsiteX8" fmla="*/ 125821 w 1429965"/>
              <a:gd name="connsiteY8" fmla="*/ 254832 h 1094282"/>
              <a:gd name="connsiteX9" fmla="*/ 65860 w 1429965"/>
              <a:gd name="connsiteY9" fmla="*/ 314793 h 1094282"/>
              <a:gd name="connsiteX10" fmla="*/ 35880 w 1429965"/>
              <a:gd name="connsiteY10" fmla="*/ 404734 h 1094282"/>
              <a:gd name="connsiteX11" fmla="*/ 20890 w 1429965"/>
              <a:gd name="connsiteY11" fmla="*/ 449705 h 1094282"/>
              <a:gd name="connsiteX12" fmla="*/ 20890 w 1429965"/>
              <a:gd name="connsiteY12" fmla="*/ 824459 h 1094282"/>
              <a:gd name="connsiteX13" fmla="*/ 95841 w 1429965"/>
              <a:gd name="connsiteY13" fmla="*/ 914400 h 1094282"/>
              <a:gd name="connsiteX14" fmla="*/ 125821 w 1429965"/>
              <a:gd name="connsiteY14" fmla="*/ 959370 h 1094282"/>
              <a:gd name="connsiteX15" fmla="*/ 230752 w 1429965"/>
              <a:gd name="connsiteY15" fmla="*/ 1019331 h 1094282"/>
              <a:gd name="connsiteX16" fmla="*/ 290713 w 1429965"/>
              <a:gd name="connsiteY16" fmla="*/ 1049311 h 1094282"/>
              <a:gd name="connsiteX17" fmla="*/ 335683 w 1429965"/>
              <a:gd name="connsiteY17" fmla="*/ 1079291 h 1094282"/>
              <a:gd name="connsiteX18" fmla="*/ 395644 w 1429965"/>
              <a:gd name="connsiteY18" fmla="*/ 1094282 h 1094282"/>
              <a:gd name="connsiteX19" fmla="*/ 800378 w 1429965"/>
              <a:gd name="connsiteY19" fmla="*/ 1079291 h 1094282"/>
              <a:gd name="connsiteX20" fmla="*/ 845349 w 1429965"/>
              <a:gd name="connsiteY20" fmla="*/ 1049311 h 1094282"/>
              <a:gd name="connsiteX21" fmla="*/ 995250 w 1429965"/>
              <a:gd name="connsiteY21" fmla="*/ 989350 h 1094282"/>
              <a:gd name="connsiteX22" fmla="*/ 1085191 w 1429965"/>
              <a:gd name="connsiteY22" fmla="*/ 929390 h 1094282"/>
              <a:gd name="connsiteX23" fmla="*/ 1205113 w 1429965"/>
              <a:gd name="connsiteY23" fmla="*/ 839449 h 1094282"/>
              <a:gd name="connsiteX24" fmla="*/ 1235093 w 1429965"/>
              <a:gd name="connsiteY24" fmla="*/ 794478 h 1094282"/>
              <a:gd name="connsiteX25" fmla="*/ 1325034 w 1429965"/>
              <a:gd name="connsiteY25" fmla="*/ 704537 h 1094282"/>
              <a:gd name="connsiteX26" fmla="*/ 1340024 w 1429965"/>
              <a:gd name="connsiteY26" fmla="*/ 659567 h 1094282"/>
              <a:gd name="connsiteX27" fmla="*/ 1399985 w 1429965"/>
              <a:gd name="connsiteY27" fmla="*/ 554636 h 1094282"/>
              <a:gd name="connsiteX28" fmla="*/ 1429965 w 1429965"/>
              <a:gd name="connsiteY28" fmla="*/ 389744 h 1094282"/>
              <a:gd name="connsiteX29" fmla="*/ 1414975 w 1429965"/>
              <a:gd name="connsiteY29" fmla="*/ 179882 h 1094282"/>
              <a:gd name="connsiteX30" fmla="*/ 1325034 w 1429965"/>
              <a:gd name="connsiteY30" fmla="*/ 74950 h 1094282"/>
              <a:gd name="connsiteX31" fmla="*/ 1280064 w 1429965"/>
              <a:gd name="connsiteY31" fmla="*/ 29980 h 1094282"/>
              <a:gd name="connsiteX32" fmla="*/ 1190123 w 1429965"/>
              <a:gd name="connsiteY32" fmla="*/ 0 h 1094282"/>
              <a:gd name="connsiteX33" fmla="*/ 1130162 w 1429965"/>
              <a:gd name="connsiteY33" fmla="*/ 44970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429965" h="1094282">
                <a:moveTo>
                  <a:pt x="1280064" y="104931"/>
                </a:moveTo>
                <a:cubicBezTo>
                  <a:pt x="1260077" y="109928"/>
                  <a:pt x="1240705" y="119921"/>
                  <a:pt x="1220103" y="119921"/>
                </a:cubicBezTo>
                <a:cubicBezTo>
                  <a:pt x="1149285" y="119921"/>
                  <a:pt x="1125761" y="86708"/>
                  <a:pt x="1055211" y="74950"/>
                </a:cubicBezTo>
                <a:lnTo>
                  <a:pt x="965270" y="59960"/>
                </a:lnTo>
                <a:cubicBezTo>
                  <a:pt x="799954" y="4855"/>
                  <a:pt x="911462" y="36154"/>
                  <a:pt x="530555" y="59960"/>
                </a:cubicBezTo>
                <a:cubicBezTo>
                  <a:pt x="500220" y="61856"/>
                  <a:pt x="470518" y="69513"/>
                  <a:pt x="440614" y="74950"/>
                </a:cubicBezTo>
                <a:cubicBezTo>
                  <a:pt x="418908" y="78897"/>
                  <a:pt x="347204" y="90656"/>
                  <a:pt x="320693" y="104931"/>
                </a:cubicBezTo>
                <a:cubicBezTo>
                  <a:pt x="269387" y="132557"/>
                  <a:pt x="220758" y="164892"/>
                  <a:pt x="170791" y="194872"/>
                </a:cubicBezTo>
                <a:cubicBezTo>
                  <a:pt x="155801" y="214859"/>
                  <a:pt x="142273" y="236030"/>
                  <a:pt x="125821" y="254832"/>
                </a:cubicBezTo>
                <a:cubicBezTo>
                  <a:pt x="107208" y="276104"/>
                  <a:pt x="65860" y="314793"/>
                  <a:pt x="65860" y="314793"/>
                </a:cubicBezTo>
                <a:lnTo>
                  <a:pt x="35880" y="404734"/>
                </a:lnTo>
                <a:lnTo>
                  <a:pt x="20890" y="449705"/>
                </a:lnTo>
                <a:cubicBezTo>
                  <a:pt x="-191" y="597272"/>
                  <a:pt x="-13010" y="638009"/>
                  <a:pt x="20890" y="824459"/>
                </a:cubicBezTo>
                <a:cubicBezTo>
                  <a:pt x="26892" y="857472"/>
                  <a:pt x="75035" y="888393"/>
                  <a:pt x="95841" y="914400"/>
                </a:cubicBezTo>
                <a:cubicBezTo>
                  <a:pt x="107095" y="928468"/>
                  <a:pt x="113082" y="946631"/>
                  <a:pt x="125821" y="959370"/>
                </a:cubicBezTo>
                <a:cubicBezTo>
                  <a:pt x="184756" y="1018305"/>
                  <a:pt x="170724" y="993605"/>
                  <a:pt x="230752" y="1019331"/>
                </a:cubicBezTo>
                <a:cubicBezTo>
                  <a:pt x="251291" y="1028133"/>
                  <a:pt x="271311" y="1038224"/>
                  <a:pt x="290713" y="1049311"/>
                </a:cubicBezTo>
                <a:cubicBezTo>
                  <a:pt x="306355" y="1058249"/>
                  <a:pt x="319124" y="1072194"/>
                  <a:pt x="335683" y="1079291"/>
                </a:cubicBezTo>
                <a:cubicBezTo>
                  <a:pt x="354619" y="1087407"/>
                  <a:pt x="375657" y="1089285"/>
                  <a:pt x="395644" y="1094282"/>
                </a:cubicBezTo>
                <a:cubicBezTo>
                  <a:pt x="530555" y="1089285"/>
                  <a:pt x="666044" y="1092725"/>
                  <a:pt x="800378" y="1079291"/>
                </a:cubicBezTo>
                <a:cubicBezTo>
                  <a:pt x="818305" y="1077498"/>
                  <a:pt x="828886" y="1056628"/>
                  <a:pt x="845349" y="1049311"/>
                </a:cubicBezTo>
                <a:cubicBezTo>
                  <a:pt x="955675" y="1000278"/>
                  <a:pt x="907600" y="1041940"/>
                  <a:pt x="995250" y="989350"/>
                </a:cubicBezTo>
                <a:cubicBezTo>
                  <a:pt x="1026147" y="970812"/>
                  <a:pt x="1057055" y="951899"/>
                  <a:pt x="1085191" y="929390"/>
                </a:cubicBezTo>
                <a:cubicBezTo>
                  <a:pt x="1174210" y="858174"/>
                  <a:pt x="1133521" y="887176"/>
                  <a:pt x="1205113" y="839449"/>
                </a:cubicBezTo>
                <a:cubicBezTo>
                  <a:pt x="1215106" y="824459"/>
                  <a:pt x="1223124" y="807943"/>
                  <a:pt x="1235093" y="794478"/>
                </a:cubicBezTo>
                <a:cubicBezTo>
                  <a:pt x="1263261" y="762789"/>
                  <a:pt x="1325034" y="704537"/>
                  <a:pt x="1325034" y="704537"/>
                </a:cubicBezTo>
                <a:cubicBezTo>
                  <a:pt x="1330031" y="689547"/>
                  <a:pt x="1333800" y="674090"/>
                  <a:pt x="1340024" y="659567"/>
                </a:cubicBezTo>
                <a:cubicBezTo>
                  <a:pt x="1362846" y="606316"/>
                  <a:pt x="1369877" y="599798"/>
                  <a:pt x="1399985" y="554636"/>
                </a:cubicBezTo>
                <a:cubicBezTo>
                  <a:pt x="1413105" y="502157"/>
                  <a:pt x="1429965" y="443455"/>
                  <a:pt x="1429965" y="389744"/>
                </a:cubicBezTo>
                <a:cubicBezTo>
                  <a:pt x="1429965" y="319612"/>
                  <a:pt x="1427163" y="248947"/>
                  <a:pt x="1414975" y="179882"/>
                </a:cubicBezTo>
                <a:cubicBezTo>
                  <a:pt x="1410083" y="152159"/>
                  <a:pt x="1333774" y="83690"/>
                  <a:pt x="1325034" y="74950"/>
                </a:cubicBezTo>
                <a:cubicBezTo>
                  <a:pt x="1310044" y="59960"/>
                  <a:pt x="1300175" y="36684"/>
                  <a:pt x="1280064" y="29980"/>
                </a:cubicBezTo>
                <a:lnTo>
                  <a:pt x="1190123" y="0"/>
                </a:lnTo>
                <a:cubicBezTo>
                  <a:pt x="1134552" y="18523"/>
                  <a:pt x="1152218" y="857"/>
                  <a:pt x="1130162" y="44970"/>
                </a:cubicBezTo>
              </a:path>
            </a:pathLst>
          </a:cu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2906712" y="3551237"/>
            <a:ext cx="369758" cy="304800"/>
          </a:xfrm>
          <a:custGeom>
            <a:avLst/>
            <a:gdLst>
              <a:gd name="connsiteX0" fmla="*/ 0 w 674558"/>
              <a:gd name="connsiteY0" fmla="*/ 389744 h 389744"/>
              <a:gd name="connsiteX1" fmla="*/ 59961 w 674558"/>
              <a:gd name="connsiteY1" fmla="*/ 359764 h 389744"/>
              <a:gd name="connsiteX2" fmla="*/ 119922 w 674558"/>
              <a:gd name="connsiteY2" fmla="*/ 284813 h 389744"/>
              <a:gd name="connsiteX3" fmla="*/ 164892 w 674558"/>
              <a:gd name="connsiteY3" fmla="*/ 269823 h 389744"/>
              <a:gd name="connsiteX4" fmla="*/ 239843 w 674558"/>
              <a:gd name="connsiteY4" fmla="*/ 224853 h 389744"/>
              <a:gd name="connsiteX5" fmla="*/ 269823 w 674558"/>
              <a:gd name="connsiteY5" fmla="*/ 194872 h 389744"/>
              <a:gd name="connsiteX6" fmla="*/ 359764 w 674558"/>
              <a:gd name="connsiteY6" fmla="*/ 164892 h 389744"/>
              <a:gd name="connsiteX7" fmla="*/ 449705 w 674558"/>
              <a:gd name="connsiteY7" fmla="*/ 119922 h 389744"/>
              <a:gd name="connsiteX8" fmla="*/ 494676 w 674558"/>
              <a:gd name="connsiteY8" fmla="*/ 89941 h 389744"/>
              <a:gd name="connsiteX9" fmla="*/ 674558 w 674558"/>
              <a:gd name="connsiteY9" fmla="*/ 44971 h 389744"/>
              <a:gd name="connsiteX10" fmla="*/ 584617 w 674558"/>
              <a:gd name="connsiteY10" fmla="*/ 14990 h 389744"/>
              <a:gd name="connsiteX11" fmla="*/ 539646 w 674558"/>
              <a:gd name="connsiteY11" fmla="*/ 0 h 389744"/>
              <a:gd name="connsiteX12" fmla="*/ 584617 w 674558"/>
              <a:gd name="connsiteY12" fmla="*/ 14990 h 389744"/>
              <a:gd name="connsiteX13" fmla="*/ 629587 w 674558"/>
              <a:gd name="connsiteY13" fmla="*/ 29981 h 389744"/>
              <a:gd name="connsiteX14" fmla="*/ 674558 w 674558"/>
              <a:gd name="connsiteY14" fmla="*/ 44971 h 389744"/>
              <a:gd name="connsiteX15" fmla="*/ 629587 w 674558"/>
              <a:gd name="connsiteY15" fmla="*/ 119922 h 389744"/>
              <a:gd name="connsiteX16" fmla="*/ 614597 w 674558"/>
              <a:gd name="connsiteY16" fmla="*/ 164892 h 389744"/>
              <a:gd name="connsiteX17" fmla="*/ 584617 w 674558"/>
              <a:gd name="connsiteY17" fmla="*/ 209862 h 389744"/>
              <a:gd name="connsiteX18" fmla="*/ 569627 w 674558"/>
              <a:gd name="connsiteY18" fmla="*/ 239843 h 389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74558" h="389744">
                <a:moveTo>
                  <a:pt x="0" y="389744"/>
                </a:moveTo>
                <a:cubicBezTo>
                  <a:pt x="19987" y="379751"/>
                  <a:pt x="42794" y="374070"/>
                  <a:pt x="59961" y="359764"/>
                </a:cubicBezTo>
                <a:cubicBezTo>
                  <a:pt x="112488" y="315992"/>
                  <a:pt x="65664" y="317368"/>
                  <a:pt x="119922" y="284813"/>
                </a:cubicBezTo>
                <a:cubicBezTo>
                  <a:pt x="133471" y="276683"/>
                  <a:pt x="149902" y="274820"/>
                  <a:pt x="164892" y="269823"/>
                </a:cubicBezTo>
                <a:cubicBezTo>
                  <a:pt x="240862" y="193855"/>
                  <a:pt x="142540" y="283236"/>
                  <a:pt x="239843" y="224853"/>
                </a:cubicBezTo>
                <a:cubicBezTo>
                  <a:pt x="251962" y="217582"/>
                  <a:pt x="257182" y="201192"/>
                  <a:pt x="269823" y="194872"/>
                </a:cubicBezTo>
                <a:cubicBezTo>
                  <a:pt x="298089" y="180739"/>
                  <a:pt x="333469" y="182421"/>
                  <a:pt x="359764" y="164892"/>
                </a:cubicBezTo>
                <a:cubicBezTo>
                  <a:pt x="417882" y="126147"/>
                  <a:pt x="387644" y="140609"/>
                  <a:pt x="449705" y="119922"/>
                </a:cubicBezTo>
                <a:cubicBezTo>
                  <a:pt x="464695" y="109928"/>
                  <a:pt x="478213" y="97258"/>
                  <a:pt x="494676" y="89941"/>
                </a:cubicBezTo>
                <a:cubicBezTo>
                  <a:pt x="565940" y="58268"/>
                  <a:pt x="599140" y="57541"/>
                  <a:pt x="674558" y="44971"/>
                </a:cubicBezTo>
                <a:lnTo>
                  <a:pt x="584617" y="14990"/>
                </a:lnTo>
                <a:lnTo>
                  <a:pt x="539646" y="0"/>
                </a:lnTo>
                <a:lnTo>
                  <a:pt x="584617" y="14990"/>
                </a:lnTo>
                <a:lnTo>
                  <a:pt x="629587" y="29981"/>
                </a:lnTo>
                <a:lnTo>
                  <a:pt x="674558" y="44971"/>
                </a:lnTo>
                <a:cubicBezTo>
                  <a:pt x="632095" y="172361"/>
                  <a:pt x="691317" y="17039"/>
                  <a:pt x="629587" y="119922"/>
                </a:cubicBezTo>
                <a:cubicBezTo>
                  <a:pt x="621457" y="133471"/>
                  <a:pt x="621663" y="150759"/>
                  <a:pt x="614597" y="164892"/>
                </a:cubicBezTo>
                <a:cubicBezTo>
                  <a:pt x="606540" y="181006"/>
                  <a:pt x="593886" y="194414"/>
                  <a:pt x="584617" y="209862"/>
                </a:cubicBezTo>
                <a:cubicBezTo>
                  <a:pt x="578869" y="219443"/>
                  <a:pt x="574624" y="229849"/>
                  <a:pt x="569627" y="239843"/>
                </a:cubicBezTo>
              </a:path>
            </a:pathLst>
          </a:cu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6365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157455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Get [key = 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>
                <a:solidFill>
                  <a:srgbClr val="FF0000"/>
                </a:solidFill>
              </a:rPr>
              <a:t>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3" name="Freeform 22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6" name="Freeform 25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8" name="TextBox 27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2" name="Freeform 31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4694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157455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Get [key = 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>
                <a:solidFill>
                  <a:srgbClr val="FF0000"/>
                </a:solidFill>
              </a:rPr>
              <a:t>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3" name="Freeform 22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6" name="Freeform 25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8" name="TextBox 27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2" name="Freeform 31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7021512" y="3551237"/>
            <a:ext cx="369758" cy="304800"/>
          </a:xfrm>
          <a:custGeom>
            <a:avLst/>
            <a:gdLst>
              <a:gd name="connsiteX0" fmla="*/ 0 w 674558"/>
              <a:gd name="connsiteY0" fmla="*/ 389744 h 389744"/>
              <a:gd name="connsiteX1" fmla="*/ 59961 w 674558"/>
              <a:gd name="connsiteY1" fmla="*/ 359764 h 389744"/>
              <a:gd name="connsiteX2" fmla="*/ 119922 w 674558"/>
              <a:gd name="connsiteY2" fmla="*/ 284813 h 389744"/>
              <a:gd name="connsiteX3" fmla="*/ 164892 w 674558"/>
              <a:gd name="connsiteY3" fmla="*/ 269823 h 389744"/>
              <a:gd name="connsiteX4" fmla="*/ 239843 w 674558"/>
              <a:gd name="connsiteY4" fmla="*/ 224853 h 389744"/>
              <a:gd name="connsiteX5" fmla="*/ 269823 w 674558"/>
              <a:gd name="connsiteY5" fmla="*/ 194872 h 389744"/>
              <a:gd name="connsiteX6" fmla="*/ 359764 w 674558"/>
              <a:gd name="connsiteY6" fmla="*/ 164892 h 389744"/>
              <a:gd name="connsiteX7" fmla="*/ 449705 w 674558"/>
              <a:gd name="connsiteY7" fmla="*/ 119922 h 389744"/>
              <a:gd name="connsiteX8" fmla="*/ 494676 w 674558"/>
              <a:gd name="connsiteY8" fmla="*/ 89941 h 389744"/>
              <a:gd name="connsiteX9" fmla="*/ 674558 w 674558"/>
              <a:gd name="connsiteY9" fmla="*/ 44971 h 389744"/>
              <a:gd name="connsiteX10" fmla="*/ 584617 w 674558"/>
              <a:gd name="connsiteY10" fmla="*/ 14990 h 389744"/>
              <a:gd name="connsiteX11" fmla="*/ 539646 w 674558"/>
              <a:gd name="connsiteY11" fmla="*/ 0 h 389744"/>
              <a:gd name="connsiteX12" fmla="*/ 584617 w 674558"/>
              <a:gd name="connsiteY12" fmla="*/ 14990 h 389744"/>
              <a:gd name="connsiteX13" fmla="*/ 629587 w 674558"/>
              <a:gd name="connsiteY13" fmla="*/ 29981 h 389744"/>
              <a:gd name="connsiteX14" fmla="*/ 674558 w 674558"/>
              <a:gd name="connsiteY14" fmla="*/ 44971 h 389744"/>
              <a:gd name="connsiteX15" fmla="*/ 629587 w 674558"/>
              <a:gd name="connsiteY15" fmla="*/ 119922 h 389744"/>
              <a:gd name="connsiteX16" fmla="*/ 614597 w 674558"/>
              <a:gd name="connsiteY16" fmla="*/ 164892 h 389744"/>
              <a:gd name="connsiteX17" fmla="*/ 584617 w 674558"/>
              <a:gd name="connsiteY17" fmla="*/ 209862 h 389744"/>
              <a:gd name="connsiteX18" fmla="*/ 569627 w 674558"/>
              <a:gd name="connsiteY18" fmla="*/ 239843 h 389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74558" h="389744">
                <a:moveTo>
                  <a:pt x="0" y="389744"/>
                </a:moveTo>
                <a:cubicBezTo>
                  <a:pt x="19987" y="379751"/>
                  <a:pt x="42794" y="374070"/>
                  <a:pt x="59961" y="359764"/>
                </a:cubicBezTo>
                <a:cubicBezTo>
                  <a:pt x="112488" y="315992"/>
                  <a:pt x="65664" y="317368"/>
                  <a:pt x="119922" y="284813"/>
                </a:cubicBezTo>
                <a:cubicBezTo>
                  <a:pt x="133471" y="276683"/>
                  <a:pt x="149902" y="274820"/>
                  <a:pt x="164892" y="269823"/>
                </a:cubicBezTo>
                <a:cubicBezTo>
                  <a:pt x="240862" y="193855"/>
                  <a:pt x="142540" y="283236"/>
                  <a:pt x="239843" y="224853"/>
                </a:cubicBezTo>
                <a:cubicBezTo>
                  <a:pt x="251962" y="217582"/>
                  <a:pt x="257182" y="201192"/>
                  <a:pt x="269823" y="194872"/>
                </a:cubicBezTo>
                <a:cubicBezTo>
                  <a:pt x="298089" y="180739"/>
                  <a:pt x="333469" y="182421"/>
                  <a:pt x="359764" y="164892"/>
                </a:cubicBezTo>
                <a:cubicBezTo>
                  <a:pt x="417882" y="126147"/>
                  <a:pt x="387644" y="140609"/>
                  <a:pt x="449705" y="119922"/>
                </a:cubicBezTo>
                <a:cubicBezTo>
                  <a:pt x="464695" y="109928"/>
                  <a:pt x="478213" y="97258"/>
                  <a:pt x="494676" y="89941"/>
                </a:cubicBezTo>
                <a:cubicBezTo>
                  <a:pt x="565940" y="58268"/>
                  <a:pt x="599140" y="57541"/>
                  <a:pt x="674558" y="44971"/>
                </a:cubicBezTo>
                <a:lnTo>
                  <a:pt x="584617" y="14990"/>
                </a:lnTo>
                <a:lnTo>
                  <a:pt x="539646" y="0"/>
                </a:lnTo>
                <a:lnTo>
                  <a:pt x="584617" y="14990"/>
                </a:lnTo>
                <a:lnTo>
                  <a:pt x="629587" y="29981"/>
                </a:lnTo>
                <a:lnTo>
                  <a:pt x="674558" y="44971"/>
                </a:lnTo>
                <a:cubicBezTo>
                  <a:pt x="632095" y="172361"/>
                  <a:pt x="691317" y="17039"/>
                  <a:pt x="629587" y="119922"/>
                </a:cubicBezTo>
                <a:cubicBezTo>
                  <a:pt x="621457" y="133471"/>
                  <a:pt x="621663" y="150759"/>
                  <a:pt x="614597" y="164892"/>
                </a:cubicBezTo>
                <a:cubicBezTo>
                  <a:pt x="606540" y="181006"/>
                  <a:pt x="593886" y="194414"/>
                  <a:pt x="584617" y="209862"/>
                </a:cubicBezTo>
                <a:cubicBezTo>
                  <a:pt x="578869" y="219443"/>
                  <a:pt x="574624" y="229849"/>
                  <a:pt x="569627" y="239843"/>
                </a:cubicBezTo>
              </a:path>
            </a:pathLst>
          </a:cu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907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Simple Example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157455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Get [key = </a:t>
            </a:r>
            <a:r>
              <a:rPr lang="en-US" sz="24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>
                <a:solidFill>
                  <a:srgbClr val="FF0000"/>
                </a:solidFill>
              </a:rPr>
              <a:t>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3" name="Freeform 22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6" name="Freeform 25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8" name="TextBox 27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2" name="Freeform 31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7021512" y="3551237"/>
            <a:ext cx="369758" cy="304800"/>
          </a:xfrm>
          <a:custGeom>
            <a:avLst/>
            <a:gdLst>
              <a:gd name="connsiteX0" fmla="*/ 0 w 674558"/>
              <a:gd name="connsiteY0" fmla="*/ 389744 h 389744"/>
              <a:gd name="connsiteX1" fmla="*/ 59961 w 674558"/>
              <a:gd name="connsiteY1" fmla="*/ 359764 h 389744"/>
              <a:gd name="connsiteX2" fmla="*/ 119922 w 674558"/>
              <a:gd name="connsiteY2" fmla="*/ 284813 h 389744"/>
              <a:gd name="connsiteX3" fmla="*/ 164892 w 674558"/>
              <a:gd name="connsiteY3" fmla="*/ 269823 h 389744"/>
              <a:gd name="connsiteX4" fmla="*/ 239843 w 674558"/>
              <a:gd name="connsiteY4" fmla="*/ 224853 h 389744"/>
              <a:gd name="connsiteX5" fmla="*/ 269823 w 674558"/>
              <a:gd name="connsiteY5" fmla="*/ 194872 h 389744"/>
              <a:gd name="connsiteX6" fmla="*/ 359764 w 674558"/>
              <a:gd name="connsiteY6" fmla="*/ 164892 h 389744"/>
              <a:gd name="connsiteX7" fmla="*/ 449705 w 674558"/>
              <a:gd name="connsiteY7" fmla="*/ 119922 h 389744"/>
              <a:gd name="connsiteX8" fmla="*/ 494676 w 674558"/>
              <a:gd name="connsiteY8" fmla="*/ 89941 h 389744"/>
              <a:gd name="connsiteX9" fmla="*/ 674558 w 674558"/>
              <a:gd name="connsiteY9" fmla="*/ 44971 h 389744"/>
              <a:gd name="connsiteX10" fmla="*/ 584617 w 674558"/>
              <a:gd name="connsiteY10" fmla="*/ 14990 h 389744"/>
              <a:gd name="connsiteX11" fmla="*/ 539646 w 674558"/>
              <a:gd name="connsiteY11" fmla="*/ 0 h 389744"/>
              <a:gd name="connsiteX12" fmla="*/ 584617 w 674558"/>
              <a:gd name="connsiteY12" fmla="*/ 14990 h 389744"/>
              <a:gd name="connsiteX13" fmla="*/ 629587 w 674558"/>
              <a:gd name="connsiteY13" fmla="*/ 29981 h 389744"/>
              <a:gd name="connsiteX14" fmla="*/ 674558 w 674558"/>
              <a:gd name="connsiteY14" fmla="*/ 44971 h 389744"/>
              <a:gd name="connsiteX15" fmla="*/ 629587 w 674558"/>
              <a:gd name="connsiteY15" fmla="*/ 119922 h 389744"/>
              <a:gd name="connsiteX16" fmla="*/ 614597 w 674558"/>
              <a:gd name="connsiteY16" fmla="*/ 164892 h 389744"/>
              <a:gd name="connsiteX17" fmla="*/ 584617 w 674558"/>
              <a:gd name="connsiteY17" fmla="*/ 209862 h 389744"/>
              <a:gd name="connsiteX18" fmla="*/ 569627 w 674558"/>
              <a:gd name="connsiteY18" fmla="*/ 239843 h 389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74558" h="389744">
                <a:moveTo>
                  <a:pt x="0" y="389744"/>
                </a:moveTo>
                <a:cubicBezTo>
                  <a:pt x="19987" y="379751"/>
                  <a:pt x="42794" y="374070"/>
                  <a:pt x="59961" y="359764"/>
                </a:cubicBezTo>
                <a:cubicBezTo>
                  <a:pt x="112488" y="315992"/>
                  <a:pt x="65664" y="317368"/>
                  <a:pt x="119922" y="284813"/>
                </a:cubicBezTo>
                <a:cubicBezTo>
                  <a:pt x="133471" y="276683"/>
                  <a:pt x="149902" y="274820"/>
                  <a:pt x="164892" y="269823"/>
                </a:cubicBezTo>
                <a:cubicBezTo>
                  <a:pt x="240862" y="193855"/>
                  <a:pt x="142540" y="283236"/>
                  <a:pt x="239843" y="224853"/>
                </a:cubicBezTo>
                <a:cubicBezTo>
                  <a:pt x="251962" y="217582"/>
                  <a:pt x="257182" y="201192"/>
                  <a:pt x="269823" y="194872"/>
                </a:cubicBezTo>
                <a:cubicBezTo>
                  <a:pt x="298089" y="180739"/>
                  <a:pt x="333469" y="182421"/>
                  <a:pt x="359764" y="164892"/>
                </a:cubicBezTo>
                <a:cubicBezTo>
                  <a:pt x="417882" y="126147"/>
                  <a:pt x="387644" y="140609"/>
                  <a:pt x="449705" y="119922"/>
                </a:cubicBezTo>
                <a:cubicBezTo>
                  <a:pt x="464695" y="109928"/>
                  <a:pt x="478213" y="97258"/>
                  <a:pt x="494676" y="89941"/>
                </a:cubicBezTo>
                <a:cubicBezTo>
                  <a:pt x="565940" y="58268"/>
                  <a:pt x="599140" y="57541"/>
                  <a:pt x="674558" y="44971"/>
                </a:cubicBezTo>
                <a:lnTo>
                  <a:pt x="584617" y="14990"/>
                </a:lnTo>
                <a:lnTo>
                  <a:pt x="539646" y="0"/>
                </a:lnTo>
                <a:lnTo>
                  <a:pt x="584617" y="14990"/>
                </a:lnTo>
                <a:lnTo>
                  <a:pt x="629587" y="29981"/>
                </a:lnTo>
                <a:lnTo>
                  <a:pt x="674558" y="44971"/>
                </a:lnTo>
                <a:cubicBezTo>
                  <a:pt x="632095" y="172361"/>
                  <a:pt x="691317" y="17039"/>
                  <a:pt x="629587" y="119922"/>
                </a:cubicBezTo>
                <a:cubicBezTo>
                  <a:pt x="621457" y="133471"/>
                  <a:pt x="621663" y="150759"/>
                  <a:pt x="614597" y="164892"/>
                </a:cubicBezTo>
                <a:cubicBezTo>
                  <a:pt x="606540" y="181006"/>
                  <a:pt x="593886" y="194414"/>
                  <a:pt x="584617" y="209862"/>
                </a:cubicBezTo>
                <a:cubicBezTo>
                  <a:pt x="578869" y="219443"/>
                  <a:pt x="574624" y="229849"/>
                  <a:pt x="569627" y="239843"/>
                </a:cubicBezTo>
              </a:path>
            </a:pathLst>
          </a:cu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7173912" y="1874837"/>
            <a:ext cx="1429965" cy="1094282"/>
          </a:xfrm>
          <a:custGeom>
            <a:avLst/>
            <a:gdLst>
              <a:gd name="connsiteX0" fmla="*/ 1280064 w 1429965"/>
              <a:gd name="connsiteY0" fmla="*/ 104931 h 1094282"/>
              <a:gd name="connsiteX1" fmla="*/ 1220103 w 1429965"/>
              <a:gd name="connsiteY1" fmla="*/ 119921 h 1094282"/>
              <a:gd name="connsiteX2" fmla="*/ 1055211 w 1429965"/>
              <a:gd name="connsiteY2" fmla="*/ 74950 h 1094282"/>
              <a:gd name="connsiteX3" fmla="*/ 965270 w 1429965"/>
              <a:gd name="connsiteY3" fmla="*/ 59960 h 1094282"/>
              <a:gd name="connsiteX4" fmla="*/ 530555 w 1429965"/>
              <a:gd name="connsiteY4" fmla="*/ 59960 h 1094282"/>
              <a:gd name="connsiteX5" fmla="*/ 440614 w 1429965"/>
              <a:gd name="connsiteY5" fmla="*/ 74950 h 1094282"/>
              <a:gd name="connsiteX6" fmla="*/ 320693 w 1429965"/>
              <a:gd name="connsiteY6" fmla="*/ 104931 h 1094282"/>
              <a:gd name="connsiteX7" fmla="*/ 170791 w 1429965"/>
              <a:gd name="connsiteY7" fmla="*/ 194872 h 1094282"/>
              <a:gd name="connsiteX8" fmla="*/ 125821 w 1429965"/>
              <a:gd name="connsiteY8" fmla="*/ 254832 h 1094282"/>
              <a:gd name="connsiteX9" fmla="*/ 65860 w 1429965"/>
              <a:gd name="connsiteY9" fmla="*/ 314793 h 1094282"/>
              <a:gd name="connsiteX10" fmla="*/ 35880 w 1429965"/>
              <a:gd name="connsiteY10" fmla="*/ 404734 h 1094282"/>
              <a:gd name="connsiteX11" fmla="*/ 20890 w 1429965"/>
              <a:gd name="connsiteY11" fmla="*/ 449705 h 1094282"/>
              <a:gd name="connsiteX12" fmla="*/ 20890 w 1429965"/>
              <a:gd name="connsiteY12" fmla="*/ 824459 h 1094282"/>
              <a:gd name="connsiteX13" fmla="*/ 95841 w 1429965"/>
              <a:gd name="connsiteY13" fmla="*/ 914400 h 1094282"/>
              <a:gd name="connsiteX14" fmla="*/ 125821 w 1429965"/>
              <a:gd name="connsiteY14" fmla="*/ 959370 h 1094282"/>
              <a:gd name="connsiteX15" fmla="*/ 230752 w 1429965"/>
              <a:gd name="connsiteY15" fmla="*/ 1019331 h 1094282"/>
              <a:gd name="connsiteX16" fmla="*/ 290713 w 1429965"/>
              <a:gd name="connsiteY16" fmla="*/ 1049311 h 1094282"/>
              <a:gd name="connsiteX17" fmla="*/ 335683 w 1429965"/>
              <a:gd name="connsiteY17" fmla="*/ 1079291 h 1094282"/>
              <a:gd name="connsiteX18" fmla="*/ 395644 w 1429965"/>
              <a:gd name="connsiteY18" fmla="*/ 1094282 h 1094282"/>
              <a:gd name="connsiteX19" fmla="*/ 800378 w 1429965"/>
              <a:gd name="connsiteY19" fmla="*/ 1079291 h 1094282"/>
              <a:gd name="connsiteX20" fmla="*/ 845349 w 1429965"/>
              <a:gd name="connsiteY20" fmla="*/ 1049311 h 1094282"/>
              <a:gd name="connsiteX21" fmla="*/ 995250 w 1429965"/>
              <a:gd name="connsiteY21" fmla="*/ 989350 h 1094282"/>
              <a:gd name="connsiteX22" fmla="*/ 1085191 w 1429965"/>
              <a:gd name="connsiteY22" fmla="*/ 929390 h 1094282"/>
              <a:gd name="connsiteX23" fmla="*/ 1205113 w 1429965"/>
              <a:gd name="connsiteY23" fmla="*/ 839449 h 1094282"/>
              <a:gd name="connsiteX24" fmla="*/ 1235093 w 1429965"/>
              <a:gd name="connsiteY24" fmla="*/ 794478 h 1094282"/>
              <a:gd name="connsiteX25" fmla="*/ 1325034 w 1429965"/>
              <a:gd name="connsiteY25" fmla="*/ 704537 h 1094282"/>
              <a:gd name="connsiteX26" fmla="*/ 1340024 w 1429965"/>
              <a:gd name="connsiteY26" fmla="*/ 659567 h 1094282"/>
              <a:gd name="connsiteX27" fmla="*/ 1399985 w 1429965"/>
              <a:gd name="connsiteY27" fmla="*/ 554636 h 1094282"/>
              <a:gd name="connsiteX28" fmla="*/ 1429965 w 1429965"/>
              <a:gd name="connsiteY28" fmla="*/ 389744 h 1094282"/>
              <a:gd name="connsiteX29" fmla="*/ 1414975 w 1429965"/>
              <a:gd name="connsiteY29" fmla="*/ 179882 h 1094282"/>
              <a:gd name="connsiteX30" fmla="*/ 1325034 w 1429965"/>
              <a:gd name="connsiteY30" fmla="*/ 74950 h 1094282"/>
              <a:gd name="connsiteX31" fmla="*/ 1280064 w 1429965"/>
              <a:gd name="connsiteY31" fmla="*/ 29980 h 1094282"/>
              <a:gd name="connsiteX32" fmla="*/ 1190123 w 1429965"/>
              <a:gd name="connsiteY32" fmla="*/ 0 h 1094282"/>
              <a:gd name="connsiteX33" fmla="*/ 1130162 w 1429965"/>
              <a:gd name="connsiteY33" fmla="*/ 44970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429965" h="1094282">
                <a:moveTo>
                  <a:pt x="1280064" y="104931"/>
                </a:moveTo>
                <a:cubicBezTo>
                  <a:pt x="1260077" y="109928"/>
                  <a:pt x="1240705" y="119921"/>
                  <a:pt x="1220103" y="119921"/>
                </a:cubicBezTo>
                <a:cubicBezTo>
                  <a:pt x="1149285" y="119921"/>
                  <a:pt x="1125761" y="86708"/>
                  <a:pt x="1055211" y="74950"/>
                </a:cubicBezTo>
                <a:lnTo>
                  <a:pt x="965270" y="59960"/>
                </a:lnTo>
                <a:cubicBezTo>
                  <a:pt x="799954" y="4855"/>
                  <a:pt x="911462" y="36154"/>
                  <a:pt x="530555" y="59960"/>
                </a:cubicBezTo>
                <a:cubicBezTo>
                  <a:pt x="500220" y="61856"/>
                  <a:pt x="470518" y="69513"/>
                  <a:pt x="440614" y="74950"/>
                </a:cubicBezTo>
                <a:cubicBezTo>
                  <a:pt x="418908" y="78897"/>
                  <a:pt x="347204" y="90656"/>
                  <a:pt x="320693" y="104931"/>
                </a:cubicBezTo>
                <a:cubicBezTo>
                  <a:pt x="269387" y="132557"/>
                  <a:pt x="220758" y="164892"/>
                  <a:pt x="170791" y="194872"/>
                </a:cubicBezTo>
                <a:cubicBezTo>
                  <a:pt x="155801" y="214859"/>
                  <a:pt x="142273" y="236030"/>
                  <a:pt x="125821" y="254832"/>
                </a:cubicBezTo>
                <a:cubicBezTo>
                  <a:pt x="107208" y="276104"/>
                  <a:pt x="65860" y="314793"/>
                  <a:pt x="65860" y="314793"/>
                </a:cubicBezTo>
                <a:lnTo>
                  <a:pt x="35880" y="404734"/>
                </a:lnTo>
                <a:lnTo>
                  <a:pt x="20890" y="449705"/>
                </a:lnTo>
                <a:cubicBezTo>
                  <a:pt x="-191" y="597272"/>
                  <a:pt x="-13010" y="638009"/>
                  <a:pt x="20890" y="824459"/>
                </a:cubicBezTo>
                <a:cubicBezTo>
                  <a:pt x="26892" y="857472"/>
                  <a:pt x="75035" y="888393"/>
                  <a:pt x="95841" y="914400"/>
                </a:cubicBezTo>
                <a:cubicBezTo>
                  <a:pt x="107095" y="928468"/>
                  <a:pt x="113082" y="946631"/>
                  <a:pt x="125821" y="959370"/>
                </a:cubicBezTo>
                <a:cubicBezTo>
                  <a:pt x="184756" y="1018305"/>
                  <a:pt x="170724" y="993605"/>
                  <a:pt x="230752" y="1019331"/>
                </a:cubicBezTo>
                <a:cubicBezTo>
                  <a:pt x="251291" y="1028133"/>
                  <a:pt x="271311" y="1038224"/>
                  <a:pt x="290713" y="1049311"/>
                </a:cubicBezTo>
                <a:cubicBezTo>
                  <a:pt x="306355" y="1058249"/>
                  <a:pt x="319124" y="1072194"/>
                  <a:pt x="335683" y="1079291"/>
                </a:cubicBezTo>
                <a:cubicBezTo>
                  <a:pt x="354619" y="1087407"/>
                  <a:pt x="375657" y="1089285"/>
                  <a:pt x="395644" y="1094282"/>
                </a:cubicBezTo>
                <a:cubicBezTo>
                  <a:pt x="530555" y="1089285"/>
                  <a:pt x="666044" y="1092725"/>
                  <a:pt x="800378" y="1079291"/>
                </a:cubicBezTo>
                <a:cubicBezTo>
                  <a:pt x="818305" y="1077498"/>
                  <a:pt x="828886" y="1056628"/>
                  <a:pt x="845349" y="1049311"/>
                </a:cubicBezTo>
                <a:cubicBezTo>
                  <a:pt x="955675" y="1000278"/>
                  <a:pt x="907600" y="1041940"/>
                  <a:pt x="995250" y="989350"/>
                </a:cubicBezTo>
                <a:cubicBezTo>
                  <a:pt x="1026147" y="970812"/>
                  <a:pt x="1057055" y="951899"/>
                  <a:pt x="1085191" y="929390"/>
                </a:cubicBezTo>
                <a:cubicBezTo>
                  <a:pt x="1174210" y="858174"/>
                  <a:pt x="1133521" y="887176"/>
                  <a:pt x="1205113" y="839449"/>
                </a:cubicBezTo>
                <a:cubicBezTo>
                  <a:pt x="1215106" y="824459"/>
                  <a:pt x="1223124" y="807943"/>
                  <a:pt x="1235093" y="794478"/>
                </a:cubicBezTo>
                <a:cubicBezTo>
                  <a:pt x="1263261" y="762789"/>
                  <a:pt x="1325034" y="704537"/>
                  <a:pt x="1325034" y="704537"/>
                </a:cubicBezTo>
                <a:cubicBezTo>
                  <a:pt x="1330031" y="689547"/>
                  <a:pt x="1333800" y="674090"/>
                  <a:pt x="1340024" y="659567"/>
                </a:cubicBezTo>
                <a:cubicBezTo>
                  <a:pt x="1362846" y="606316"/>
                  <a:pt x="1369877" y="599798"/>
                  <a:pt x="1399985" y="554636"/>
                </a:cubicBezTo>
                <a:cubicBezTo>
                  <a:pt x="1413105" y="502157"/>
                  <a:pt x="1429965" y="443455"/>
                  <a:pt x="1429965" y="389744"/>
                </a:cubicBezTo>
                <a:cubicBezTo>
                  <a:pt x="1429965" y="319612"/>
                  <a:pt x="1427163" y="248947"/>
                  <a:pt x="1414975" y="179882"/>
                </a:cubicBezTo>
                <a:cubicBezTo>
                  <a:pt x="1410083" y="152159"/>
                  <a:pt x="1333774" y="83690"/>
                  <a:pt x="1325034" y="74950"/>
                </a:cubicBezTo>
                <a:cubicBezTo>
                  <a:pt x="1310044" y="59960"/>
                  <a:pt x="1300175" y="36684"/>
                  <a:pt x="1280064" y="29980"/>
                </a:cubicBezTo>
                <a:lnTo>
                  <a:pt x="1190123" y="0"/>
                </a:lnTo>
                <a:cubicBezTo>
                  <a:pt x="1134552" y="18523"/>
                  <a:pt x="1152218" y="857"/>
                  <a:pt x="1130162" y="44970"/>
                </a:cubicBezTo>
              </a:path>
            </a:pathLst>
          </a:cu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682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5" name="Rectangle 4"/>
          <p:cNvSpPr/>
          <p:nvPr/>
        </p:nvSpPr>
        <p:spPr>
          <a:xfrm>
            <a:off x="925512" y="2103437"/>
            <a:ext cx="10591800" cy="779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sz="2400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</p:txBody>
      </p:sp>
    </p:spTree>
    <p:extLst>
      <p:ext uri="{BB962C8B-B14F-4D97-AF65-F5344CB8AC3E}">
        <p14:creationId xmlns:p14="http://schemas.microsoft.com/office/powerpoint/2010/main" val="1966226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5" name="Rectangle 4"/>
          <p:cNvSpPr/>
          <p:nvPr/>
        </p:nvSpPr>
        <p:spPr>
          <a:xfrm>
            <a:off x="925512" y="2103437"/>
            <a:ext cx="10591800" cy="779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FF0000"/>
                </a:solidFill>
                <a:latin typeface="Monaco" charset="0"/>
              </a:rPr>
              <a:t>HashMap</a:t>
            </a:r>
            <a:r>
              <a:rPr lang="en-US" sz="2400" dirty="0">
                <a:solidFill>
                  <a:srgbClr val="FF0000"/>
                </a:solidFill>
                <a:latin typeface="Monaco" charset="0"/>
              </a:rPr>
              <a:t>&lt;String, String&gt; </a:t>
            </a:r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sz="2400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39912" y="1112837"/>
            <a:ext cx="1462260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Key Type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25912" y="1036637"/>
            <a:ext cx="1656415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Value Type</a:t>
            </a:r>
          </a:p>
        </p:txBody>
      </p:sp>
      <p:sp>
        <p:nvSpPr>
          <p:cNvPr id="3" name="Freeform 2"/>
          <p:cNvSpPr/>
          <p:nvPr/>
        </p:nvSpPr>
        <p:spPr>
          <a:xfrm>
            <a:off x="2503357" y="1588957"/>
            <a:ext cx="435377" cy="466501"/>
          </a:xfrm>
          <a:custGeom>
            <a:avLst/>
            <a:gdLst>
              <a:gd name="connsiteX0" fmla="*/ 0 w 435377"/>
              <a:gd name="connsiteY0" fmla="*/ 0 h 466501"/>
              <a:gd name="connsiteX1" fmla="*/ 14991 w 435377"/>
              <a:gd name="connsiteY1" fmla="*/ 104932 h 466501"/>
              <a:gd name="connsiteX2" fmla="*/ 89941 w 435377"/>
              <a:gd name="connsiteY2" fmla="*/ 179882 h 466501"/>
              <a:gd name="connsiteX3" fmla="*/ 134912 w 435377"/>
              <a:gd name="connsiteY3" fmla="*/ 194873 h 466501"/>
              <a:gd name="connsiteX4" fmla="*/ 224853 w 435377"/>
              <a:gd name="connsiteY4" fmla="*/ 254833 h 466501"/>
              <a:gd name="connsiteX5" fmla="*/ 269823 w 435377"/>
              <a:gd name="connsiteY5" fmla="*/ 284813 h 466501"/>
              <a:gd name="connsiteX6" fmla="*/ 299804 w 435377"/>
              <a:gd name="connsiteY6" fmla="*/ 314794 h 466501"/>
              <a:gd name="connsiteX7" fmla="*/ 359764 w 435377"/>
              <a:gd name="connsiteY7" fmla="*/ 389745 h 466501"/>
              <a:gd name="connsiteX8" fmla="*/ 404735 w 435377"/>
              <a:gd name="connsiteY8" fmla="*/ 344774 h 466501"/>
              <a:gd name="connsiteX9" fmla="*/ 419725 w 435377"/>
              <a:gd name="connsiteY9" fmla="*/ 299804 h 466501"/>
              <a:gd name="connsiteX10" fmla="*/ 434715 w 435377"/>
              <a:gd name="connsiteY10" fmla="*/ 254833 h 466501"/>
              <a:gd name="connsiteX11" fmla="*/ 419725 w 435377"/>
              <a:gd name="connsiteY11" fmla="*/ 314794 h 466501"/>
              <a:gd name="connsiteX12" fmla="*/ 404735 w 435377"/>
              <a:gd name="connsiteY12" fmla="*/ 404735 h 466501"/>
              <a:gd name="connsiteX13" fmla="*/ 389745 w 435377"/>
              <a:gd name="connsiteY13" fmla="*/ 449705 h 466501"/>
              <a:gd name="connsiteX14" fmla="*/ 254833 w 435377"/>
              <a:gd name="connsiteY14" fmla="*/ 464695 h 466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35377" h="466501">
                <a:moveTo>
                  <a:pt x="0" y="0"/>
                </a:moveTo>
                <a:cubicBezTo>
                  <a:pt x="4997" y="34977"/>
                  <a:pt x="4838" y="71090"/>
                  <a:pt x="14991" y="104932"/>
                </a:cubicBezTo>
                <a:cubicBezTo>
                  <a:pt x="25572" y="140203"/>
                  <a:pt x="59373" y="164598"/>
                  <a:pt x="89941" y="179882"/>
                </a:cubicBezTo>
                <a:cubicBezTo>
                  <a:pt x="104074" y="186949"/>
                  <a:pt x="121099" y="187199"/>
                  <a:pt x="134912" y="194873"/>
                </a:cubicBezTo>
                <a:cubicBezTo>
                  <a:pt x="166409" y="212372"/>
                  <a:pt x="194873" y="234846"/>
                  <a:pt x="224853" y="254833"/>
                </a:cubicBezTo>
                <a:cubicBezTo>
                  <a:pt x="239843" y="264826"/>
                  <a:pt x="257084" y="272074"/>
                  <a:pt x="269823" y="284813"/>
                </a:cubicBezTo>
                <a:cubicBezTo>
                  <a:pt x="279817" y="294807"/>
                  <a:pt x="290975" y="303758"/>
                  <a:pt x="299804" y="314794"/>
                </a:cubicBezTo>
                <a:cubicBezTo>
                  <a:pt x="375449" y="409350"/>
                  <a:pt x="287372" y="317350"/>
                  <a:pt x="359764" y="389745"/>
                </a:cubicBezTo>
                <a:cubicBezTo>
                  <a:pt x="384747" y="464695"/>
                  <a:pt x="369757" y="449705"/>
                  <a:pt x="404735" y="344774"/>
                </a:cubicBezTo>
                <a:lnTo>
                  <a:pt x="419725" y="299804"/>
                </a:lnTo>
                <a:cubicBezTo>
                  <a:pt x="424722" y="284814"/>
                  <a:pt x="438547" y="239504"/>
                  <a:pt x="434715" y="254833"/>
                </a:cubicBezTo>
                <a:cubicBezTo>
                  <a:pt x="429718" y="274820"/>
                  <a:pt x="423765" y="294592"/>
                  <a:pt x="419725" y="314794"/>
                </a:cubicBezTo>
                <a:cubicBezTo>
                  <a:pt x="413764" y="344598"/>
                  <a:pt x="411328" y="375065"/>
                  <a:pt x="404735" y="404735"/>
                </a:cubicBezTo>
                <a:cubicBezTo>
                  <a:pt x="401307" y="420160"/>
                  <a:pt x="400918" y="438532"/>
                  <a:pt x="389745" y="449705"/>
                </a:cubicBezTo>
                <a:cubicBezTo>
                  <a:pt x="365274" y="474175"/>
                  <a:pt x="267715" y="464695"/>
                  <a:pt x="254833" y="464695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4437089" y="1543987"/>
            <a:ext cx="329783" cy="584616"/>
          </a:xfrm>
          <a:custGeom>
            <a:avLst/>
            <a:gdLst>
              <a:gd name="connsiteX0" fmla="*/ 224852 w 329783"/>
              <a:gd name="connsiteY0" fmla="*/ 0 h 584616"/>
              <a:gd name="connsiteX1" fmla="*/ 209862 w 329783"/>
              <a:gd name="connsiteY1" fmla="*/ 134911 h 584616"/>
              <a:gd name="connsiteX2" fmla="*/ 0 w 329783"/>
              <a:gd name="connsiteY2" fmla="*/ 539646 h 584616"/>
              <a:gd name="connsiteX3" fmla="*/ 14990 w 329783"/>
              <a:gd name="connsiteY3" fmla="*/ 359764 h 584616"/>
              <a:gd name="connsiteX4" fmla="*/ 29980 w 329783"/>
              <a:gd name="connsiteY4" fmla="*/ 464695 h 584616"/>
              <a:gd name="connsiteX5" fmla="*/ 44970 w 329783"/>
              <a:gd name="connsiteY5" fmla="*/ 584616 h 584616"/>
              <a:gd name="connsiteX6" fmla="*/ 134911 w 329783"/>
              <a:gd name="connsiteY6" fmla="*/ 524656 h 584616"/>
              <a:gd name="connsiteX7" fmla="*/ 224852 w 329783"/>
              <a:gd name="connsiteY7" fmla="*/ 464695 h 584616"/>
              <a:gd name="connsiteX8" fmla="*/ 269822 w 329783"/>
              <a:gd name="connsiteY8" fmla="*/ 434715 h 584616"/>
              <a:gd name="connsiteX9" fmla="*/ 329783 w 329783"/>
              <a:gd name="connsiteY9" fmla="*/ 404734 h 584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9783" h="584616">
                <a:moveTo>
                  <a:pt x="224852" y="0"/>
                </a:moveTo>
                <a:cubicBezTo>
                  <a:pt x="219855" y="44970"/>
                  <a:pt x="218736" y="90543"/>
                  <a:pt x="209862" y="134911"/>
                </a:cubicBezTo>
                <a:cubicBezTo>
                  <a:pt x="183633" y="266057"/>
                  <a:pt x="35057" y="478297"/>
                  <a:pt x="0" y="539646"/>
                </a:cubicBezTo>
                <a:cubicBezTo>
                  <a:pt x="4997" y="479685"/>
                  <a:pt x="-7356" y="415629"/>
                  <a:pt x="14990" y="359764"/>
                </a:cubicBezTo>
                <a:cubicBezTo>
                  <a:pt x="28112" y="326959"/>
                  <a:pt x="25310" y="429673"/>
                  <a:pt x="29980" y="464695"/>
                </a:cubicBezTo>
                <a:cubicBezTo>
                  <a:pt x="35304" y="504626"/>
                  <a:pt x="39973" y="544642"/>
                  <a:pt x="44970" y="584616"/>
                </a:cubicBezTo>
                <a:cubicBezTo>
                  <a:pt x="144776" y="484813"/>
                  <a:pt x="37287" y="578892"/>
                  <a:pt x="134911" y="524656"/>
                </a:cubicBezTo>
                <a:cubicBezTo>
                  <a:pt x="166409" y="507157"/>
                  <a:pt x="194872" y="484682"/>
                  <a:pt x="224852" y="464695"/>
                </a:cubicBezTo>
                <a:cubicBezTo>
                  <a:pt x="239842" y="454702"/>
                  <a:pt x="252731" y="440412"/>
                  <a:pt x="269822" y="434715"/>
                </a:cubicBezTo>
                <a:cubicBezTo>
                  <a:pt x="321497" y="417489"/>
                  <a:pt x="303620" y="430897"/>
                  <a:pt x="329783" y="404734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3391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5" name="Rectangle 4"/>
          <p:cNvSpPr/>
          <p:nvPr/>
        </p:nvSpPr>
        <p:spPr>
          <a:xfrm>
            <a:off x="925512" y="2103437"/>
            <a:ext cx="10591800" cy="779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sz="2400" dirty="0" err="1">
                <a:solidFill>
                  <a:srgbClr val="FF0000"/>
                </a:solidFill>
                <a:latin typeface="Monaco" charset="0"/>
              </a:rPr>
              <a:t>animalSoundMap</a:t>
            </a:r>
            <a:r>
              <a:rPr lang="en-US" sz="2400" dirty="0">
                <a:solidFill>
                  <a:srgbClr val="FF0000"/>
                </a:solidFill>
                <a:latin typeface="Monaco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= </a:t>
            </a:r>
          </a:p>
          <a:p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sz="2400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</p:txBody>
      </p:sp>
    </p:spTree>
    <p:extLst>
      <p:ext uri="{BB962C8B-B14F-4D97-AF65-F5344CB8AC3E}">
        <p14:creationId xmlns:p14="http://schemas.microsoft.com/office/powerpoint/2010/main" val="1907442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742950" indent="-742950" algn="ctr">
              <a:buAutoNum type="arabicPeriod"/>
            </a:pPr>
            <a:endParaRPr lang="en-US" sz="40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41288" y="3246437"/>
            <a:ext cx="10667541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742950" marR="0" lvl="0" indent="-7429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ourier"/>
                <a:cs typeface="Courier"/>
              </a:rPr>
              <a:t>Where are we?</a:t>
            </a:r>
          </a:p>
        </p:txBody>
      </p:sp>
    </p:spTree>
    <p:extLst>
      <p:ext uri="{BB962C8B-B14F-4D97-AF65-F5344CB8AC3E}">
        <p14:creationId xmlns:p14="http://schemas.microsoft.com/office/powerpoint/2010/main" val="20764123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5" name="Rectangle 4"/>
          <p:cNvSpPr/>
          <p:nvPr/>
        </p:nvSpPr>
        <p:spPr>
          <a:xfrm>
            <a:off x="925512" y="2103437"/>
            <a:ext cx="10591800" cy="779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sz="2400" b="1" dirty="0">
                <a:solidFill>
                  <a:srgbClr val="FF0000"/>
                </a:solidFill>
                <a:latin typeface="Monaco" charset="0"/>
              </a:rPr>
              <a:t>new </a:t>
            </a:r>
            <a:r>
              <a:rPr lang="en-US" sz="2400" b="1" dirty="0" err="1">
                <a:solidFill>
                  <a:srgbClr val="FF0000"/>
                </a:solidFill>
                <a:latin typeface="Monaco" charset="0"/>
              </a:rPr>
              <a:t>HashMap</a:t>
            </a:r>
            <a:r>
              <a:rPr lang="en-US" sz="2400" b="1" dirty="0">
                <a:solidFill>
                  <a:srgbClr val="FF0000"/>
                </a:solidFill>
                <a:latin typeface="Monaco" charset="0"/>
              </a:rPr>
              <a:t>&lt;String, String&gt;();</a:t>
            </a:r>
          </a:p>
        </p:txBody>
      </p:sp>
    </p:spTree>
    <p:extLst>
      <p:ext uri="{BB962C8B-B14F-4D97-AF65-F5344CB8AC3E}">
        <p14:creationId xmlns:p14="http://schemas.microsoft.com/office/powerpoint/2010/main" val="14280372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5" name="Rectangle 4"/>
          <p:cNvSpPr/>
          <p:nvPr/>
        </p:nvSpPr>
        <p:spPr>
          <a:xfrm>
            <a:off x="925512" y="2103437"/>
            <a:ext cx="10591800" cy="1466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sz="2400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  <a:p>
            <a:endParaRPr lang="en-US" sz="2400" b="1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 err="1">
                <a:latin typeface="Monaco" charset="0"/>
              </a:rPr>
              <a:t>.put</a:t>
            </a:r>
            <a:r>
              <a:rPr lang="en-US" sz="2400" dirty="0">
                <a:latin typeface="Monaco" charset="0"/>
              </a:rPr>
              <a:t>(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“dog”</a:t>
            </a:r>
            <a:r>
              <a:rPr lang="en-US" sz="2400" dirty="0">
                <a:latin typeface="Monaco" charset="0"/>
              </a:rPr>
              <a:t>, 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“bark”</a:t>
            </a:r>
            <a:r>
              <a:rPr lang="en-US" sz="2400" dirty="0">
                <a:latin typeface="Monaco" charset="0"/>
              </a:rPr>
              <a:t>);</a:t>
            </a:r>
            <a:endParaRPr lang="en-US" sz="2400" b="1" dirty="0">
              <a:latin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9829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5" name="Rectangle 4"/>
          <p:cNvSpPr/>
          <p:nvPr/>
        </p:nvSpPr>
        <p:spPr>
          <a:xfrm>
            <a:off x="925512" y="2103437"/>
            <a:ext cx="10591800" cy="1466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sz="2400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  <a:p>
            <a:endParaRPr lang="en-US" sz="2400" b="1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 err="1">
                <a:latin typeface="Monaco" charset="0"/>
              </a:rPr>
              <a:t>.</a:t>
            </a:r>
            <a:r>
              <a:rPr lang="en-US" sz="2400" dirty="0" err="1">
                <a:solidFill>
                  <a:srgbClr val="FF0000"/>
                </a:solidFill>
                <a:latin typeface="Monaco" charset="0"/>
              </a:rPr>
              <a:t>put</a:t>
            </a:r>
            <a:r>
              <a:rPr lang="en-US" sz="2400" dirty="0">
                <a:latin typeface="Monaco" charset="0"/>
              </a:rPr>
              <a:t>(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“dog”</a:t>
            </a:r>
            <a:r>
              <a:rPr lang="en-US" sz="2400" dirty="0">
                <a:latin typeface="Monaco" charset="0"/>
              </a:rPr>
              <a:t>, 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“bark”</a:t>
            </a:r>
            <a:r>
              <a:rPr lang="en-US" sz="2400" dirty="0">
                <a:latin typeface="Monaco" charset="0"/>
              </a:rPr>
              <a:t>);</a:t>
            </a:r>
            <a:endParaRPr lang="en-US" sz="2400" b="1" dirty="0">
              <a:latin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0703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5" name="Rectangle 4"/>
          <p:cNvSpPr/>
          <p:nvPr/>
        </p:nvSpPr>
        <p:spPr>
          <a:xfrm>
            <a:off x="925512" y="2103437"/>
            <a:ext cx="10591800" cy="1466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sz="2400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  <a:p>
            <a:endParaRPr lang="en-US" sz="2400" b="1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 err="1">
                <a:latin typeface="Monaco" charset="0"/>
              </a:rPr>
              <a:t>.put</a:t>
            </a:r>
            <a:r>
              <a:rPr lang="en-US" sz="2400" dirty="0">
                <a:latin typeface="Monaco" charset="0"/>
              </a:rPr>
              <a:t>(</a:t>
            </a:r>
            <a:r>
              <a:rPr lang="en-US" sz="2400" dirty="0">
                <a:solidFill>
                  <a:srgbClr val="FF0000"/>
                </a:solidFill>
                <a:latin typeface="Monaco" charset="0"/>
              </a:rPr>
              <a:t>“dog”</a:t>
            </a:r>
            <a:r>
              <a:rPr lang="en-US" sz="2400" dirty="0">
                <a:latin typeface="Monaco" charset="0"/>
              </a:rPr>
              <a:t>, 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“bark”</a:t>
            </a:r>
            <a:r>
              <a:rPr lang="en-US" sz="2400" dirty="0">
                <a:latin typeface="Monaco" charset="0"/>
              </a:rPr>
              <a:t>);</a:t>
            </a:r>
            <a:endParaRPr lang="en-US" sz="2400" b="1" dirty="0">
              <a:latin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5109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5" name="Rectangle 4"/>
          <p:cNvSpPr/>
          <p:nvPr/>
        </p:nvSpPr>
        <p:spPr>
          <a:xfrm>
            <a:off x="925512" y="2103437"/>
            <a:ext cx="10591800" cy="1466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sz="2400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  <a:p>
            <a:endParaRPr lang="en-US" sz="2400" b="1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 err="1">
                <a:latin typeface="Monaco" charset="0"/>
              </a:rPr>
              <a:t>.put</a:t>
            </a:r>
            <a:r>
              <a:rPr lang="en-US" sz="2400" dirty="0">
                <a:latin typeface="Monaco" charset="0"/>
              </a:rPr>
              <a:t>(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“dog”</a:t>
            </a:r>
            <a:r>
              <a:rPr lang="en-US" sz="2400" dirty="0">
                <a:latin typeface="Monaco" charset="0"/>
              </a:rPr>
              <a:t>, </a:t>
            </a:r>
            <a:r>
              <a:rPr lang="en-US" sz="2400" dirty="0">
                <a:solidFill>
                  <a:srgbClr val="FF0000"/>
                </a:solidFill>
                <a:latin typeface="Monaco" charset="0"/>
              </a:rPr>
              <a:t>“bark”</a:t>
            </a:r>
            <a:r>
              <a:rPr lang="en-US" sz="2400" dirty="0">
                <a:latin typeface="Monaco" charset="0"/>
              </a:rPr>
              <a:t>);</a:t>
            </a:r>
            <a:endParaRPr lang="en-US" sz="2400" b="1" dirty="0">
              <a:latin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864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5" name="Rectangle 4"/>
          <p:cNvSpPr/>
          <p:nvPr/>
        </p:nvSpPr>
        <p:spPr>
          <a:xfrm>
            <a:off x="925512" y="2103437"/>
            <a:ext cx="10591800" cy="2153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sz="2400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  <a:p>
            <a:endParaRPr lang="en-US" sz="2400" b="1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 err="1">
                <a:latin typeface="Monaco" charset="0"/>
              </a:rPr>
              <a:t>.put</a:t>
            </a:r>
            <a:r>
              <a:rPr lang="en-US" sz="2400" dirty="0">
                <a:latin typeface="Monaco" charset="0"/>
              </a:rPr>
              <a:t>(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“dog”</a:t>
            </a:r>
            <a:r>
              <a:rPr lang="en-US" sz="2400" dirty="0">
                <a:latin typeface="Monaco" charset="0"/>
              </a:rPr>
              <a:t>, 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“bark”</a:t>
            </a:r>
            <a:r>
              <a:rPr lang="en-US" sz="2400" dirty="0">
                <a:latin typeface="Monaco" charset="0"/>
              </a:rPr>
              <a:t>);</a:t>
            </a:r>
          </a:p>
          <a:p>
            <a:endParaRPr lang="en-US" sz="2400" b="1" dirty="0">
              <a:latin typeface="Monaco" charset="0"/>
            </a:endParaRPr>
          </a:p>
          <a:p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 err="1">
                <a:latin typeface="Monaco" charset="0"/>
              </a:rPr>
              <a:t>.get</a:t>
            </a:r>
            <a:r>
              <a:rPr lang="en-US" sz="2400" dirty="0">
                <a:latin typeface="Monaco" charset="0"/>
              </a:rPr>
              <a:t>(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“dog”</a:t>
            </a:r>
            <a:r>
              <a:rPr lang="en-US" sz="2400" dirty="0">
                <a:latin typeface="Monaco" charset="0"/>
              </a:rPr>
              <a:t>);</a:t>
            </a:r>
            <a:endParaRPr lang="en-US" sz="2400" b="1" dirty="0">
              <a:latin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1115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5" name="Rectangle 4"/>
          <p:cNvSpPr/>
          <p:nvPr/>
        </p:nvSpPr>
        <p:spPr>
          <a:xfrm>
            <a:off x="925512" y="2103437"/>
            <a:ext cx="10591800" cy="2153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sz="2400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  <a:p>
            <a:endParaRPr lang="en-US" sz="2400" b="1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 err="1">
                <a:latin typeface="Monaco" charset="0"/>
              </a:rPr>
              <a:t>.put</a:t>
            </a:r>
            <a:r>
              <a:rPr lang="en-US" sz="2400" dirty="0">
                <a:latin typeface="Monaco" charset="0"/>
              </a:rPr>
              <a:t>(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“dog”</a:t>
            </a:r>
            <a:r>
              <a:rPr lang="en-US" sz="2400" dirty="0">
                <a:latin typeface="Monaco" charset="0"/>
              </a:rPr>
              <a:t>, 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“bark”</a:t>
            </a:r>
            <a:r>
              <a:rPr lang="en-US" sz="2400" dirty="0">
                <a:latin typeface="Monaco" charset="0"/>
              </a:rPr>
              <a:t>);</a:t>
            </a:r>
          </a:p>
          <a:p>
            <a:endParaRPr lang="en-US" sz="2400" b="1" dirty="0">
              <a:latin typeface="Monaco" charset="0"/>
            </a:endParaRPr>
          </a:p>
          <a:p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 err="1">
                <a:latin typeface="Monaco" charset="0"/>
              </a:rPr>
              <a:t>.</a:t>
            </a:r>
            <a:r>
              <a:rPr lang="en-US" sz="2400" dirty="0" err="1">
                <a:solidFill>
                  <a:srgbClr val="FF0000"/>
                </a:solidFill>
                <a:latin typeface="Monaco" charset="0"/>
              </a:rPr>
              <a:t>get</a:t>
            </a:r>
            <a:r>
              <a:rPr lang="en-US" sz="2400" dirty="0">
                <a:latin typeface="Monaco" charset="0"/>
              </a:rPr>
              <a:t>(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“dog”</a:t>
            </a:r>
            <a:r>
              <a:rPr lang="en-US" sz="2400" dirty="0">
                <a:latin typeface="Monaco" charset="0"/>
              </a:rPr>
              <a:t>);</a:t>
            </a:r>
            <a:endParaRPr lang="en-US" sz="2400" b="1" dirty="0">
              <a:latin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09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5" name="Rectangle 4"/>
          <p:cNvSpPr/>
          <p:nvPr/>
        </p:nvSpPr>
        <p:spPr>
          <a:xfrm>
            <a:off x="925512" y="2103437"/>
            <a:ext cx="10591800" cy="2153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sz="2400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sz="2400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sz="2400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  <a:p>
            <a:endParaRPr lang="en-US" sz="2400" b="1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 err="1">
                <a:latin typeface="Monaco" charset="0"/>
              </a:rPr>
              <a:t>.put</a:t>
            </a:r>
            <a:r>
              <a:rPr lang="en-US" sz="2400" dirty="0">
                <a:latin typeface="Monaco" charset="0"/>
              </a:rPr>
              <a:t>(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“dog”</a:t>
            </a:r>
            <a:r>
              <a:rPr lang="en-US" sz="2400" dirty="0">
                <a:latin typeface="Monaco" charset="0"/>
              </a:rPr>
              <a:t>, </a:t>
            </a:r>
            <a:r>
              <a:rPr lang="en-US" sz="2400" dirty="0">
                <a:solidFill>
                  <a:srgbClr val="0432FF"/>
                </a:solidFill>
                <a:latin typeface="Monaco" charset="0"/>
              </a:rPr>
              <a:t>“bark”</a:t>
            </a:r>
            <a:r>
              <a:rPr lang="en-US" sz="2400" dirty="0">
                <a:latin typeface="Monaco" charset="0"/>
              </a:rPr>
              <a:t>);</a:t>
            </a:r>
          </a:p>
          <a:p>
            <a:endParaRPr lang="en-US" sz="2400" b="1" dirty="0">
              <a:latin typeface="Monaco" charset="0"/>
            </a:endParaRPr>
          </a:p>
          <a:p>
            <a:r>
              <a:rPr lang="en-US" sz="2400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sz="2400" dirty="0" err="1">
                <a:latin typeface="Monaco" charset="0"/>
              </a:rPr>
              <a:t>.get</a:t>
            </a:r>
            <a:r>
              <a:rPr lang="en-US" sz="2400" dirty="0">
                <a:latin typeface="Monaco" charset="0"/>
              </a:rPr>
              <a:t>(</a:t>
            </a:r>
            <a:r>
              <a:rPr lang="en-US" sz="2400" dirty="0">
                <a:solidFill>
                  <a:srgbClr val="FF0000"/>
                </a:solidFill>
                <a:latin typeface="Monaco" charset="0"/>
              </a:rPr>
              <a:t>“dog”</a:t>
            </a:r>
            <a:r>
              <a:rPr lang="en-US" sz="2400" dirty="0">
                <a:latin typeface="Monaco" charset="0"/>
              </a:rPr>
              <a:t>);</a:t>
            </a:r>
            <a:endParaRPr lang="en-US" sz="2400" b="1" dirty="0">
              <a:latin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0641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82712" y="4237037"/>
            <a:ext cx="6157455" cy="318375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Make a new </a:t>
            </a:r>
            <a:r>
              <a:rPr lang="en-US" sz="2400" dirty="0" err="1"/>
              <a:t>HashMap</a:t>
            </a:r>
            <a:r>
              <a:rPr lang="en-US" sz="2400" dirty="0"/>
              <a:t> of animal sound</a:t>
            </a:r>
          </a:p>
          <a:p>
            <a:endParaRPr lang="en-US" sz="2400" dirty="0"/>
          </a:p>
          <a:p>
            <a:r>
              <a:rPr lang="en-US" sz="2400" dirty="0"/>
              <a:t>2. 	Add elements:</a:t>
            </a:r>
          </a:p>
          <a:p>
            <a:r>
              <a:rPr lang="en-US" sz="2400" dirty="0"/>
              <a:t>	Put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, value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“bark”]</a:t>
            </a:r>
          </a:p>
          <a:p>
            <a:r>
              <a:rPr lang="en-US" sz="2400" dirty="0"/>
              <a:t>	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“cat”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“meow”]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/>
              <a:t>Put [key=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“seal”</a:t>
            </a:r>
            <a:r>
              <a:rPr lang="en-US" sz="2400" dirty="0"/>
              <a:t>, value=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endParaRPr lang="en-US" sz="2400" dirty="0"/>
          </a:p>
          <a:p>
            <a:r>
              <a:rPr lang="en-US" sz="2400" dirty="0"/>
              <a:t>3. 	Get elements:</a:t>
            </a:r>
          </a:p>
          <a:p>
            <a:r>
              <a:rPr lang="en-US" sz="2400" dirty="0"/>
              <a:t>	Get [key =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“dog”</a:t>
            </a:r>
            <a:r>
              <a:rPr lang="en-US" sz="2400" dirty="0"/>
              <a:t>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3" name="Freeform 22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6" name="Freeform 25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8" name="TextBox 27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2" name="Freeform 31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105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3" name="Freeform 22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6" name="Freeform 25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8" name="TextBox 27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2" name="Freeform 31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611312" y="4237037"/>
            <a:ext cx="6324600" cy="318394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1. Make a new map</a:t>
            </a:r>
            <a:endParaRPr lang="en-US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</a:t>
            </a:r>
          </a:p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2. Put things into the map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"dog"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"woof"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"cat"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"meow"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"seal"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 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 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</a:t>
            </a:r>
          </a:p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3. Get things out of the map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.get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"dog"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 </a:t>
            </a:r>
            <a:r>
              <a:rPr lang="en-US" dirty="0">
                <a:solidFill>
                  <a:srgbClr val="3F7F5F"/>
                </a:solidFill>
                <a:latin typeface="Monaco" charset="0"/>
              </a:rPr>
              <a:t>// "woof”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623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312" y="1341437"/>
            <a:ext cx="9072563" cy="498903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Karel the Robot</a:t>
            </a:r>
          </a:p>
          <a:p>
            <a:r>
              <a:rPr lang="en-US" dirty="0"/>
              <a:t>Java</a:t>
            </a:r>
          </a:p>
          <a:p>
            <a:r>
              <a:rPr lang="en-US" dirty="0"/>
              <a:t>Console Programs</a:t>
            </a:r>
          </a:p>
          <a:p>
            <a:r>
              <a:rPr lang="en-US" dirty="0"/>
              <a:t>Graphics Programs</a:t>
            </a:r>
          </a:p>
          <a:p>
            <a:r>
              <a:rPr lang="en-US" dirty="0"/>
              <a:t>Text Processing</a:t>
            </a:r>
          </a:p>
          <a:p>
            <a:r>
              <a:rPr lang="en-US" b="1" dirty="0">
                <a:solidFill>
                  <a:srgbClr val="0432FF"/>
                </a:solidFill>
              </a:rPr>
              <a:t>Data Structures</a:t>
            </a:r>
          </a:p>
          <a:p>
            <a:r>
              <a:rPr lang="en-US" dirty="0"/>
              <a:t>GUIs</a:t>
            </a:r>
          </a:p>
          <a:p>
            <a:r>
              <a:rPr lang="en-US" dirty="0"/>
              <a:t>Defining our own Variable Types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A3D2114D-B0EF-8E49-B0F8-BB7FB71AEAF8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Where are we?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6102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7" name="Rectangle 6"/>
          <p:cNvSpPr/>
          <p:nvPr/>
        </p:nvSpPr>
        <p:spPr>
          <a:xfrm>
            <a:off x="1611312" y="4237037"/>
            <a:ext cx="6324600" cy="344158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1. Make a new map</a:t>
            </a:r>
            <a:endParaRPr lang="en-US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</a:t>
            </a:r>
          </a:p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2. Put things into the map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"dog"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"woof"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"cat"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"meow"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"seal"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 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 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</a:t>
            </a:r>
          </a:p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3. Get things out of the map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.get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"dog"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 </a:t>
            </a:r>
            <a:r>
              <a:rPr lang="en-US" dirty="0">
                <a:solidFill>
                  <a:srgbClr val="3F7F5F"/>
                </a:solidFill>
                <a:latin typeface="Monaco" charset="0"/>
              </a:rPr>
              <a:t>// "woof"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.get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"fox"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 </a:t>
            </a:r>
            <a:r>
              <a:rPr lang="en-US" dirty="0">
                <a:solidFill>
                  <a:srgbClr val="3F7F5F"/>
                </a:solidFill>
                <a:latin typeface="Monaco" charset="0"/>
              </a:rPr>
              <a:t>// ?</a:t>
            </a:r>
          </a:p>
          <a:p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3" name="Freeform 22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6" name="Freeform 25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8" name="TextBox 27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2" name="Freeform 31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625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742950" indent="-742950" algn="ctr">
              <a:buAutoNum type="arabicPeriod"/>
            </a:pPr>
            <a:endParaRPr lang="en-US" sz="40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41288" y="3017837"/>
            <a:ext cx="10667541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742950" marR="0" lvl="0" indent="-7429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brothers </a:t>
            </a:r>
            <a:r>
              <a:rPr lang="en-US" sz="40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Vegard</a:t>
            </a:r>
            <a:r>
              <a:rPr lang="en-US" sz="4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pPr marL="742950" marR="0" lvl="0" indent="-7429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and </a:t>
            </a:r>
            <a:r>
              <a:rPr lang="en-US" sz="40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Bård</a:t>
            </a:r>
            <a:r>
              <a:rPr lang="en-US" sz="40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Ylvisåker</a:t>
            </a:r>
            <a:endParaRPr lang="en-US" sz="40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97312" y="5913437"/>
            <a:ext cx="202811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Circa 2013</a:t>
            </a:r>
          </a:p>
        </p:txBody>
      </p:sp>
    </p:spTree>
    <p:extLst>
      <p:ext uri="{BB962C8B-B14F-4D97-AF65-F5344CB8AC3E}">
        <p14:creationId xmlns:p14="http://schemas.microsoft.com/office/powerpoint/2010/main" val="11327001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oxCli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79437"/>
            <a:ext cx="10080625" cy="56705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54312" y="7056437"/>
            <a:ext cx="4916731" cy="349968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Ylvis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mr-IN" dirty="0">
                <a:solidFill>
                  <a:schemeClr val="bg1"/>
                </a:solidFill>
              </a:rPr>
              <a:t>–</a:t>
            </a:r>
            <a:r>
              <a:rPr lang="en-US" dirty="0">
                <a:solidFill>
                  <a:schemeClr val="bg1"/>
                </a:solidFill>
              </a:rPr>
              <a:t> “The Fox”. Permission asked. Pending.</a:t>
            </a:r>
          </a:p>
        </p:txBody>
      </p:sp>
    </p:spTree>
    <p:extLst>
      <p:ext uri="{BB962C8B-B14F-4D97-AF65-F5344CB8AC3E}">
        <p14:creationId xmlns:p14="http://schemas.microsoft.com/office/powerpoint/2010/main" val="1996965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3" name="Freeform 22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6" name="Freeform 25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8" name="TextBox 27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2" name="Freeform 31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611312" y="4237037"/>
            <a:ext cx="6324600" cy="344158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1. Make a new map</a:t>
            </a:r>
            <a:endParaRPr lang="en-US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</a:t>
            </a:r>
          </a:p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2. Put things into the map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"dog"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"woof"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"cat"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"meow"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"seal"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 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 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</a:t>
            </a:r>
          </a:p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3. Get things out of the map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.get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"dog"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 </a:t>
            </a:r>
            <a:r>
              <a:rPr lang="en-US" dirty="0">
                <a:solidFill>
                  <a:srgbClr val="3F7F5F"/>
                </a:solidFill>
                <a:latin typeface="Monaco" charset="0"/>
              </a:rPr>
              <a:t>// "woof"</a:t>
            </a:r>
          </a:p>
          <a:p>
            <a:r>
              <a:rPr lang="en-US" dirty="0" err="1">
                <a:solidFill>
                  <a:srgbClr val="FF0000"/>
                </a:solidFill>
                <a:latin typeface="Monaco" charset="0"/>
              </a:rPr>
              <a:t>animalSoundMap.get</a:t>
            </a:r>
            <a:r>
              <a:rPr lang="en-US" dirty="0">
                <a:solidFill>
                  <a:srgbClr val="FF0000"/>
                </a:solidFill>
                <a:latin typeface="Monaco" charset="0"/>
              </a:rPr>
              <a:t>("fox"); </a:t>
            </a:r>
            <a:r>
              <a:rPr lang="en-US" dirty="0">
                <a:solidFill>
                  <a:srgbClr val="3F7F5F"/>
                </a:solidFill>
                <a:latin typeface="Monaco" charset="0"/>
              </a:rPr>
              <a:t>//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3159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My First Map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11312" y="884237"/>
            <a:ext cx="2765501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animalSoundMap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839912" y="3246437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87512" y="2179637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23" name="Freeform 22"/>
          <p:cNvSpPr/>
          <p:nvPr/>
        </p:nvSpPr>
        <p:spPr>
          <a:xfrm>
            <a:off x="32115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19984876">
            <a:off x="3164041" y="221960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115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26" name="Freeform 25"/>
          <p:cNvSpPr/>
          <p:nvPr/>
        </p:nvSpPr>
        <p:spPr>
          <a:xfrm>
            <a:off x="7326312" y="1646237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7326312" y="3322637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28" name="TextBox 27"/>
          <p:cNvSpPr txBox="1"/>
          <p:nvPr/>
        </p:nvSpPr>
        <p:spPr>
          <a:xfrm rot="19984876">
            <a:off x="7278842" y="221960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5192711" y="1646238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192711" y="3322638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20095" y="1836450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  <p:sp>
        <p:nvSpPr>
          <p:cNvPr id="32" name="Freeform 31"/>
          <p:cNvSpPr/>
          <p:nvPr/>
        </p:nvSpPr>
        <p:spPr>
          <a:xfrm>
            <a:off x="1501515" y="1361247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4964112" y="1112837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611312" y="4237037"/>
            <a:ext cx="6324600" cy="344158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1. Make a new map</a:t>
            </a:r>
            <a:endParaRPr lang="en-US" dirty="0">
              <a:solidFill>
                <a:srgbClr val="000000"/>
              </a:solidFill>
              <a:latin typeface="Monaco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&lt;String, String&gt; </a:t>
            </a:r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 = 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		</a:t>
            </a:r>
            <a:r>
              <a:rPr lang="en-US" b="1" dirty="0">
                <a:solidFill>
                  <a:srgbClr val="7F0055"/>
                </a:solidFill>
                <a:latin typeface="Monaco" charset="0"/>
              </a:rPr>
              <a:t>new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Monaco" charset="0"/>
              </a:rPr>
              <a:t>HashMap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&lt;String, String&gt;();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</a:t>
            </a:r>
          </a:p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2. Put things into the map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"dog"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"woof"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"cat"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"meow"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.put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"seal"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, 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 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 </a:t>
            </a:r>
            <a:r>
              <a:rPr lang="en-US" dirty="0" err="1">
                <a:solidFill>
                  <a:srgbClr val="2A00FF"/>
                </a:solidFill>
                <a:latin typeface="Monaco" charset="0"/>
              </a:rPr>
              <a:t>ow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		</a:t>
            </a:r>
          </a:p>
          <a:p>
            <a:r>
              <a:rPr lang="en-US" dirty="0">
                <a:solidFill>
                  <a:srgbClr val="3F7F5F"/>
                </a:solidFill>
                <a:latin typeface="Monaco" charset="0"/>
              </a:rPr>
              <a:t>// 3. Get things out of the map</a:t>
            </a:r>
          </a:p>
          <a:p>
            <a:r>
              <a:rPr lang="en-US" dirty="0" err="1">
                <a:solidFill>
                  <a:srgbClr val="6A3E3E"/>
                </a:solidFill>
                <a:latin typeface="Monaco" charset="0"/>
              </a:rPr>
              <a:t>animalSoundMap</a:t>
            </a:r>
            <a:r>
              <a:rPr lang="en-US" dirty="0" err="1">
                <a:solidFill>
                  <a:srgbClr val="000000"/>
                </a:solidFill>
                <a:latin typeface="Monaco" charset="0"/>
              </a:rPr>
              <a:t>.get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(</a:t>
            </a:r>
            <a:r>
              <a:rPr lang="en-US" dirty="0">
                <a:solidFill>
                  <a:srgbClr val="2A00FF"/>
                </a:solidFill>
                <a:latin typeface="Monaco" charset="0"/>
              </a:rPr>
              <a:t>"dog"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 </a:t>
            </a:r>
            <a:r>
              <a:rPr lang="en-US" dirty="0">
                <a:solidFill>
                  <a:srgbClr val="3F7F5F"/>
                </a:solidFill>
                <a:latin typeface="Monaco" charset="0"/>
              </a:rPr>
              <a:t>// "woof"</a:t>
            </a:r>
          </a:p>
          <a:p>
            <a:r>
              <a:rPr lang="en-US" dirty="0" err="1">
                <a:solidFill>
                  <a:srgbClr val="FF0000"/>
                </a:solidFill>
                <a:latin typeface="Monaco" charset="0"/>
              </a:rPr>
              <a:t>animalSoundMap.get</a:t>
            </a:r>
            <a:r>
              <a:rPr lang="en-US" dirty="0">
                <a:solidFill>
                  <a:srgbClr val="FF0000"/>
                </a:solidFill>
                <a:latin typeface="Monaco" charset="0"/>
              </a:rPr>
              <a:t>("fox"); </a:t>
            </a:r>
            <a:r>
              <a:rPr lang="en-US" dirty="0">
                <a:solidFill>
                  <a:srgbClr val="3F7F5F"/>
                </a:solidFill>
                <a:latin typeface="Monaco" charset="0"/>
              </a:rPr>
              <a:t>// </a:t>
            </a:r>
            <a:r>
              <a:rPr lang="en-US" b="1" dirty="0">
                <a:solidFill>
                  <a:srgbClr val="7030A0"/>
                </a:solidFill>
                <a:latin typeface="Monaco" charset="0"/>
              </a:rPr>
              <a:t>null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73301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3512" y="1036637"/>
            <a:ext cx="10591800" cy="5244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>
                <a:solidFill>
                  <a:srgbClr val="0432FF"/>
                </a:solidFill>
                <a:latin typeface="+mn-lt"/>
              </a:rPr>
              <a:t>Make a </a:t>
            </a:r>
            <a:r>
              <a:rPr lang="en-US" sz="2400" dirty="0" err="1">
                <a:solidFill>
                  <a:srgbClr val="0432FF"/>
                </a:solidFill>
                <a:latin typeface="+mn-lt"/>
              </a:rPr>
              <a:t>HashMap</a:t>
            </a:r>
            <a:endParaRPr lang="en-US" sz="2400" dirty="0">
              <a:solidFill>
                <a:srgbClr val="0432FF"/>
              </a:solidFill>
              <a:latin typeface="+mn-lt"/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  <a:latin typeface="+mn-lt"/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  <a:latin typeface="+mn-lt"/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  <a:latin typeface="+mn-lt"/>
            </a:endParaRP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432FF"/>
                </a:solidFill>
                <a:latin typeface="+mn-lt"/>
              </a:rPr>
              <a:t>Put and get values into a map</a:t>
            </a: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  <a:latin typeface="+mn-lt"/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  <a:latin typeface="+mn-lt"/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  <a:latin typeface="+mn-lt"/>
            </a:endParaRP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432FF"/>
                </a:solidFill>
                <a:latin typeface="+mn-lt"/>
              </a:rPr>
              <a:t>Some useful other methods</a:t>
            </a:r>
          </a:p>
          <a:p>
            <a:pPr marL="342900" indent="-342900">
              <a:buAutoNum type="arabicPeriod"/>
            </a:pPr>
            <a:endParaRPr lang="en-US" altLang="en-US" b="1" dirty="0">
              <a:solidFill>
                <a:srgbClr val="0432FF"/>
              </a:solidFill>
              <a:latin typeface="+mn-lt"/>
              <a:ea typeface="Courier" charset="0"/>
              <a:cs typeface="Courier" charset="0"/>
            </a:endParaRPr>
          </a:p>
          <a:p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size = 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myMap.size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myMap.containsKey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(key); // returns true or false if key is in map</a:t>
            </a:r>
          </a:p>
          <a:p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myMap.keySet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myMap.remove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(key); // make like a tree and leave!</a:t>
            </a:r>
          </a:p>
          <a:p>
            <a:endParaRPr lang="en-US" sz="2400" b="1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457200" indent="-457200">
              <a:buFont typeface="+mj-lt"/>
              <a:buAutoNum type="arabicPeriod" startAt="4"/>
            </a:pPr>
            <a:r>
              <a:rPr lang="en-US" sz="2400" dirty="0">
                <a:solidFill>
                  <a:srgbClr val="0432FF"/>
                </a:solidFill>
                <a:latin typeface="+mn-lt"/>
              </a:rPr>
              <a:t>Iterate using a </a:t>
            </a:r>
            <a:r>
              <a:rPr lang="en-US" sz="2400" dirty="0" err="1">
                <a:solidFill>
                  <a:srgbClr val="0432FF"/>
                </a:solidFill>
                <a:latin typeface="+mn-lt"/>
              </a:rPr>
              <a:t>foreach</a:t>
            </a:r>
            <a:r>
              <a:rPr lang="en-US" sz="2400" dirty="0">
                <a:solidFill>
                  <a:srgbClr val="0432FF"/>
                </a:solidFill>
                <a:latin typeface="+mn-lt"/>
              </a:rPr>
              <a:t> loop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0712" y="1646237"/>
            <a:ext cx="10282872" cy="80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3000"/>
              </a:lnSpc>
            </a:pP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HashMap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en-US" altLang="en-US" i="1" dirty="0" err="1">
                <a:latin typeface="Courier" charset="0"/>
                <a:ea typeface="Courier" charset="0"/>
                <a:cs typeface="Courier" charset="0"/>
              </a:rPr>
              <a:t>keyType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altLang="en-US" i="1" dirty="0" err="1">
                <a:latin typeface="Courier" charset="0"/>
                <a:ea typeface="Courier" charset="0"/>
                <a:cs typeface="Courier" charset="0"/>
              </a:rPr>
              <a:t>valueType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&gt; 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myMap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= </a:t>
            </a:r>
          </a:p>
          <a:p>
            <a:pPr>
              <a:lnSpc>
                <a:spcPct val="83000"/>
              </a:lnSpc>
            </a:pP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			new 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HashMap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en-US" altLang="en-US" i="1" dirty="0" err="1">
                <a:latin typeface="Courier" charset="0"/>
                <a:ea typeface="Courier" charset="0"/>
                <a:cs typeface="Courier" charset="0"/>
              </a:rPr>
              <a:t>keyType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altLang="en-US" i="1" dirty="0" err="1">
                <a:latin typeface="Courier" charset="0"/>
                <a:ea typeface="Courier" charset="0"/>
                <a:cs typeface="Courier" charset="0"/>
              </a:rPr>
              <a:t>valueType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&gt;();</a:t>
            </a:r>
          </a:p>
          <a:p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20712" y="3017837"/>
            <a:ext cx="10282872" cy="55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3000"/>
              </a:lnSpc>
            </a:pP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myMap.put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(key, value);</a:t>
            </a:r>
          </a:p>
          <a:p>
            <a:pPr>
              <a:lnSpc>
                <a:spcPct val="83000"/>
              </a:lnSpc>
            </a:pP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myMap.get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(key) // returns the corresponding value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544512" y="6179169"/>
            <a:ext cx="10282872" cy="865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for(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keyType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key : 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myMap.keySet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()){  // not ordered</a:t>
            </a:r>
          </a:p>
          <a:p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myMap.get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(key); // do something with the key/value pair</a:t>
            </a:r>
            <a:br>
              <a:rPr lang="en-US" altLang="en-US" b="1" dirty="0">
                <a:latin typeface="Courier" charset="0"/>
                <a:ea typeface="Courier" charset="0"/>
                <a:cs typeface="Courier" charset="0"/>
              </a:rPr>
            </a:b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059112" y="7208837"/>
            <a:ext cx="3505200" cy="3508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 err="1">
                <a:solidFill>
                  <a:schemeClr val="tx1"/>
                </a:solidFill>
                <a:latin typeface="Century Gothic"/>
                <a:cs typeface="Century Gothic"/>
              </a:rPr>
              <a:t>HashMaps</a:t>
            </a:r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 on one slide</a:t>
            </a:r>
          </a:p>
        </p:txBody>
      </p:sp>
    </p:spTree>
    <p:extLst>
      <p:ext uri="{BB962C8B-B14F-4D97-AF65-F5344CB8AC3E}">
        <p14:creationId xmlns:p14="http://schemas.microsoft.com/office/powerpoint/2010/main" val="2025976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312" y="1112837"/>
            <a:ext cx="3410329" cy="6065838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Phone Book</a:t>
            </a:r>
          </a:p>
        </p:txBody>
      </p:sp>
      <p:sp>
        <p:nvSpPr>
          <p:cNvPr id="6" name="Freeform 5"/>
          <p:cNvSpPr/>
          <p:nvPr/>
        </p:nvSpPr>
        <p:spPr>
          <a:xfrm>
            <a:off x="3882452" y="2126489"/>
            <a:ext cx="2495367" cy="871544"/>
          </a:xfrm>
          <a:custGeom>
            <a:avLst/>
            <a:gdLst>
              <a:gd name="connsiteX0" fmla="*/ 0 w 2495367"/>
              <a:gd name="connsiteY0" fmla="*/ 856554 h 871544"/>
              <a:gd name="connsiteX1" fmla="*/ 59961 w 2495367"/>
              <a:gd name="connsiteY1" fmla="*/ 871544 h 871544"/>
              <a:gd name="connsiteX2" fmla="*/ 2113614 w 2495367"/>
              <a:gd name="connsiteY2" fmla="*/ 256947 h 871544"/>
              <a:gd name="connsiteX3" fmla="*/ 2368446 w 2495367"/>
              <a:gd name="connsiteY3" fmla="*/ 196986 h 871544"/>
              <a:gd name="connsiteX4" fmla="*/ 2458387 w 2495367"/>
              <a:gd name="connsiteY4" fmla="*/ 167006 h 871544"/>
              <a:gd name="connsiteX5" fmla="*/ 2413417 w 2495367"/>
              <a:gd name="connsiteY5" fmla="*/ 152016 h 871544"/>
              <a:gd name="connsiteX6" fmla="*/ 2323476 w 2495367"/>
              <a:gd name="connsiteY6" fmla="*/ 92055 h 871544"/>
              <a:gd name="connsiteX7" fmla="*/ 2263515 w 2495367"/>
              <a:gd name="connsiteY7" fmla="*/ 77065 h 871544"/>
              <a:gd name="connsiteX8" fmla="*/ 2173574 w 2495367"/>
              <a:gd name="connsiteY8" fmla="*/ 47085 h 871544"/>
              <a:gd name="connsiteX9" fmla="*/ 2128604 w 2495367"/>
              <a:gd name="connsiteY9" fmla="*/ 17104 h 871544"/>
              <a:gd name="connsiteX10" fmla="*/ 2248525 w 2495367"/>
              <a:gd name="connsiteY10" fmla="*/ 17104 h 871544"/>
              <a:gd name="connsiteX11" fmla="*/ 2293496 w 2495367"/>
              <a:gd name="connsiteY11" fmla="*/ 47085 h 871544"/>
              <a:gd name="connsiteX12" fmla="*/ 2338466 w 2495367"/>
              <a:gd name="connsiteY12" fmla="*/ 62075 h 871544"/>
              <a:gd name="connsiteX13" fmla="*/ 2398427 w 2495367"/>
              <a:gd name="connsiteY13" fmla="*/ 92055 h 871544"/>
              <a:gd name="connsiteX14" fmla="*/ 2428407 w 2495367"/>
              <a:gd name="connsiteY14" fmla="*/ 122036 h 871544"/>
              <a:gd name="connsiteX15" fmla="*/ 2488368 w 2495367"/>
              <a:gd name="connsiteY15" fmla="*/ 137026 h 871544"/>
              <a:gd name="connsiteX16" fmla="*/ 2443397 w 2495367"/>
              <a:gd name="connsiteY16" fmla="*/ 286927 h 871544"/>
              <a:gd name="connsiteX17" fmla="*/ 2428407 w 2495367"/>
              <a:gd name="connsiteY17" fmla="*/ 331898 h 871544"/>
              <a:gd name="connsiteX18" fmla="*/ 2398427 w 2495367"/>
              <a:gd name="connsiteY18" fmla="*/ 376868 h 871544"/>
              <a:gd name="connsiteX19" fmla="*/ 2368446 w 2495367"/>
              <a:gd name="connsiteY19" fmla="*/ 466809 h 871544"/>
              <a:gd name="connsiteX20" fmla="*/ 2338466 w 2495367"/>
              <a:gd name="connsiteY20" fmla="*/ 511780 h 871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95367" h="871544">
                <a:moveTo>
                  <a:pt x="0" y="856554"/>
                </a:moveTo>
                <a:cubicBezTo>
                  <a:pt x="19987" y="861551"/>
                  <a:pt x="39359" y="871544"/>
                  <a:pt x="59961" y="871544"/>
                </a:cubicBezTo>
                <a:cubicBezTo>
                  <a:pt x="1153652" y="871544"/>
                  <a:pt x="553474" y="859107"/>
                  <a:pt x="2113614" y="256947"/>
                </a:cubicBezTo>
                <a:cubicBezTo>
                  <a:pt x="2195024" y="225525"/>
                  <a:pt x="2284008" y="219013"/>
                  <a:pt x="2368446" y="196986"/>
                </a:cubicBezTo>
                <a:cubicBezTo>
                  <a:pt x="2399025" y="189009"/>
                  <a:pt x="2428407" y="176999"/>
                  <a:pt x="2458387" y="167006"/>
                </a:cubicBezTo>
                <a:cubicBezTo>
                  <a:pt x="2443397" y="162009"/>
                  <a:pt x="2427229" y="159690"/>
                  <a:pt x="2413417" y="152016"/>
                </a:cubicBezTo>
                <a:cubicBezTo>
                  <a:pt x="2381919" y="134517"/>
                  <a:pt x="2358432" y="100794"/>
                  <a:pt x="2323476" y="92055"/>
                </a:cubicBezTo>
                <a:cubicBezTo>
                  <a:pt x="2303489" y="87058"/>
                  <a:pt x="2283248" y="82985"/>
                  <a:pt x="2263515" y="77065"/>
                </a:cubicBezTo>
                <a:cubicBezTo>
                  <a:pt x="2233246" y="67984"/>
                  <a:pt x="2173574" y="47085"/>
                  <a:pt x="2173574" y="47085"/>
                </a:cubicBezTo>
                <a:cubicBezTo>
                  <a:pt x="2158584" y="37091"/>
                  <a:pt x="2122907" y="34195"/>
                  <a:pt x="2128604" y="17104"/>
                </a:cubicBezTo>
                <a:cubicBezTo>
                  <a:pt x="2140903" y="-19794"/>
                  <a:pt x="2236226" y="14029"/>
                  <a:pt x="2248525" y="17104"/>
                </a:cubicBezTo>
                <a:cubicBezTo>
                  <a:pt x="2263515" y="27098"/>
                  <a:pt x="2277382" y="39028"/>
                  <a:pt x="2293496" y="47085"/>
                </a:cubicBezTo>
                <a:cubicBezTo>
                  <a:pt x="2307629" y="54151"/>
                  <a:pt x="2323943" y="55851"/>
                  <a:pt x="2338466" y="62075"/>
                </a:cubicBezTo>
                <a:cubicBezTo>
                  <a:pt x="2359005" y="70877"/>
                  <a:pt x="2378440" y="82062"/>
                  <a:pt x="2398427" y="92055"/>
                </a:cubicBezTo>
                <a:cubicBezTo>
                  <a:pt x="2408420" y="102049"/>
                  <a:pt x="2415766" y="115715"/>
                  <a:pt x="2428407" y="122036"/>
                </a:cubicBezTo>
                <a:cubicBezTo>
                  <a:pt x="2446834" y="131250"/>
                  <a:pt x="2481134" y="117736"/>
                  <a:pt x="2488368" y="137026"/>
                </a:cubicBezTo>
                <a:cubicBezTo>
                  <a:pt x="2511519" y="198761"/>
                  <a:pt x="2472230" y="243679"/>
                  <a:pt x="2443397" y="286927"/>
                </a:cubicBezTo>
                <a:cubicBezTo>
                  <a:pt x="2438400" y="301917"/>
                  <a:pt x="2435473" y="317765"/>
                  <a:pt x="2428407" y="331898"/>
                </a:cubicBezTo>
                <a:cubicBezTo>
                  <a:pt x="2420350" y="348012"/>
                  <a:pt x="2405744" y="360405"/>
                  <a:pt x="2398427" y="376868"/>
                </a:cubicBezTo>
                <a:cubicBezTo>
                  <a:pt x="2385592" y="405746"/>
                  <a:pt x="2378440" y="436829"/>
                  <a:pt x="2368446" y="466809"/>
                </a:cubicBezTo>
                <a:cubicBezTo>
                  <a:pt x="2351875" y="516520"/>
                  <a:pt x="2369257" y="511780"/>
                  <a:pt x="2338466" y="51178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564312" y="2103437"/>
            <a:ext cx="1475084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6701678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FF0C5DB-82F1-CA4F-9E2F-A841BD09419D}"/>
              </a:ext>
            </a:extLst>
          </p:cNvPr>
          <p:cNvSpPr/>
          <p:nvPr/>
        </p:nvSpPr>
        <p:spPr>
          <a:xfrm>
            <a:off x="6183312" y="3475037"/>
            <a:ext cx="2114681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Monaco" pitchFamily="2" charset="77"/>
              </a:rPr>
              <a:t>addToPhoneBook</a:t>
            </a:r>
            <a:endParaRPr lang="en-US" dirty="0">
              <a:effectLst/>
              <a:latin typeface="Monaco" pitchFamily="2" charset="77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41C44A-D03D-3742-BADC-77259B609F52}"/>
              </a:ext>
            </a:extLst>
          </p:cNvPr>
          <p:cNvSpPr/>
          <p:nvPr/>
        </p:nvSpPr>
        <p:spPr>
          <a:xfrm>
            <a:off x="6183312" y="4160837"/>
            <a:ext cx="2114681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Monaco" pitchFamily="2" charset="77"/>
              </a:rPr>
              <a:t>printPhoneBook</a:t>
            </a:r>
            <a:endParaRPr lang="en-US" dirty="0">
              <a:effectLst/>
              <a:latin typeface="Monaco" pitchFamily="2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356C69-8402-6A41-8958-359A06D335AD}"/>
              </a:ext>
            </a:extLst>
          </p:cNvPr>
          <p:cNvSpPr/>
          <p:nvPr/>
        </p:nvSpPr>
        <p:spPr>
          <a:xfrm>
            <a:off x="6183312" y="4846637"/>
            <a:ext cx="1011815" cy="3499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Monaco" pitchFamily="2" charset="77"/>
              </a:rPr>
              <a:t>lookup</a:t>
            </a:r>
            <a:endParaRPr lang="en-US" dirty="0">
              <a:effectLst/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607724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472B15-DF1A-A944-A96A-0C2DB1F4E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512" y="1874837"/>
            <a:ext cx="8278586" cy="3962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A2E3D1A-1B79-E44D-AD0A-454944F5FF6E}"/>
              </a:ext>
            </a:extLst>
          </p:cNvPr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 err="1">
                <a:solidFill>
                  <a:schemeClr val="tx1"/>
                </a:solidFill>
                <a:latin typeface="Century Gothic"/>
                <a:cs typeface="Century Gothic"/>
              </a:rPr>
              <a:t>Mpedigree</a:t>
            </a:r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656585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5" r="13040"/>
          <a:stretch/>
        </p:blipFill>
        <p:spPr>
          <a:xfrm>
            <a:off x="2982912" y="2179637"/>
            <a:ext cx="6547104" cy="3263900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>
                <a:solidFill>
                  <a:schemeClr val="tx1"/>
                </a:solidFill>
                <a:latin typeface="Century Gothic"/>
                <a:cs typeface="Century Gothic"/>
              </a:rPr>
              <a:t>Make </a:t>
            </a:r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a keyboard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A097B1D-6DA8-0A4A-8184-36CD9BAE07C7}"/>
              </a:ext>
            </a:extLst>
          </p:cNvPr>
          <p:cNvGrpSpPr/>
          <p:nvPr/>
        </p:nvGrpSpPr>
        <p:grpSpPr>
          <a:xfrm>
            <a:off x="620712" y="1417637"/>
            <a:ext cx="1828800" cy="5690299"/>
            <a:chOff x="468312" y="1112837"/>
            <a:chExt cx="1828800" cy="569029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4DDFD63-6099-A447-B930-675B88061EEF}"/>
                </a:ext>
              </a:extLst>
            </p:cNvPr>
            <p:cNvSpPr/>
            <p:nvPr/>
          </p:nvSpPr>
          <p:spPr>
            <a:xfrm>
              <a:off x="544512" y="1189037"/>
              <a:ext cx="1752600" cy="5502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Monaco" pitchFamily="2" charset="77"/>
                </a:rPr>
                <a:t>C4.</a:t>
              </a:r>
              <a:r>
                <a:rPr lang="en-US" u="sng" dirty="0">
                  <a:latin typeface="Monaco" pitchFamily="2" charset="77"/>
                </a:rPr>
                <a:t>wav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>
                  <a:latin typeface="Monaco" pitchFamily="2" charset="77"/>
                </a:rPr>
                <a:t>100.0</a:t>
              </a:r>
            </a:p>
            <a:p>
              <a:r>
                <a:rPr lang="en-US" dirty="0">
                  <a:latin typeface="Monaco" pitchFamily="2" charset="77"/>
                </a:rPr>
                <a:t>0</a:t>
              </a:r>
            </a:p>
            <a:p>
              <a:r>
                <a:rPr lang="en-US" dirty="0">
                  <a:latin typeface="Monaco" pitchFamily="2" charset="77"/>
                </a:rPr>
                <a:t>50</a:t>
              </a:r>
            </a:p>
            <a:p>
              <a:r>
                <a:rPr lang="en-US" dirty="0">
                  <a:latin typeface="Monaco" pitchFamily="2" charset="77"/>
                </a:rPr>
                <a:t>200</a:t>
              </a:r>
            </a:p>
            <a:p>
              <a:r>
                <a:rPr lang="en-US" dirty="0">
                  <a:latin typeface="Monaco" pitchFamily="2" charset="77"/>
                </a:rPr>
                <a:t>true</a:t>
              </a:r>
            </a:p>
            <a:p>
              <a:r>
                <a:rPr lang="en-US" dirty="0">
                  <a:latin typeface="Monaco" pitchFamily="2" charset="77"/>
                </a:rPr>
                <a:t>Q</a:t>
              </a:r>
            </a:p>
            <a:p>
              <a:r>
                <a:rPr lang="en-US" dirty="0">
                  <a:latin typeface="Monaco" pitchFamily="2" charset="77"/>
                </a:rPr>
                <a:t>D4.</a:t>
              </a:r>
              <a:r>
                <a:rPr lang="en-US" u="sng" dirty="0">
                  <a:latin typeface="Monaco" pitchFamily="2" charset="77"/>
                </a:rPr>
                <a:t>wav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>
                  <a:latin typeface="Monaco" pitchFamily="2" charset="77"/>
                </a:rPr>
                <a:t>150.0</a:t>
              </a:r>
            </a:p>
            <a:p>
              <a:r>
                <a:rPr lang="en-US" dirty="0">
                  <a:latin typeface="Monaco" pitchFamily="2" charset="77"/>
                </a:rPr>
                <a:t>0</a:t>
              </a:r>
            </a:p>
            <a:p>
              <a:r>
                <a:rPr lang="en-US" dirty="0">
                  <a:latin typeface="Monaco" pitchFamily="2" charset="77"/>
                </a:rPr>
                <a:t>50</a:t>
              </a:r>
            </a:p>
            <a:p>
              <a:r>
                <a:rPr lang="en-US" dirty="0">
                  <a:latin typeface="Monaco" pitchFamily="2" charset="77"/>
                </a:rPr>
                <a:t>200</a:t>
              </a:r>
            </a:p>
            <a:p>
              <a:r>
                <a:rPr lang="en-US" dirty="0">
                  <a:latin typeface="Monaco" pitchFamily="2" charset="77"/>
                </a:rPr>
                <a:t>true</a:t>
              </a:r>
            </a:p>
            <a:p>
              <a:r>
                <a:rPr lang="en-US" dirty="0">
                  <a:latin typeface="Monaco" pitchFamily="2" charset="77"/>
                </a:rPr>
                <a:t>W</a:t>
              </a:r>
            </a:p>
            <a:p>
              <a:r>
                <a:rPr lang="en-US" dirty="0">
                  <a:latin typeface="Monaco" pitchFamily="2" charset="77"/>
                </a:rPr>
                <a:t>E4.</a:t>
              </a:r>
              <a:r>
                <a:rPr lang="en-US" u="sng" dirty="0">
                  <a:latin typeface="Monaco" pitchFamily="2" charset="77"/>
                </a:rPr>
                <a:t>wav</a:t>
              </a:r>
              <a:endParaRPr lang="en-US" dirty="0">
                <a:latin typeface="Monaco" pitchFamily="2" charset="77"/>
              </a:endParaRPr>
            </a:p>
            <a:p>
              <a:r>
                <a:rPr lang="en-US" dirty="0">
                  <a:latin typeface="Monaco" pitchFamily="2" charset="77"/>
                </a:rPr>
                <a:t>200.0</a:t>
              </a:r>
            </a:p>
            <a:p>
              <a:r>
                <a:rPr lang="en-US" dirty="0">
                  <a:latin typeface="Monaco" pitchFamily="2" charset="77"/>
                </a:rPr>
                <a:t>0</a:t>
              </a:r>
            </a:p>
            <a:p>
              <a:r>
                <a:rPr lang="en-US" dirty="0">
                  <a:latin typeface="Monaco" pitchFamily="2" charset="77"/>
                </a:rPr>
                <a:t>50</a:t>
              </a:r>
            </a:p>
            <a:p>
              <a:r>
                <a:rPr lang="en-US" dirty="0">
                  <a:latin typeface="Monaco" pitchFamily="2" charset="77"/>
                </a:rPr>
                <a:t>200</a:t>
              </a:r>
            </a:p>
            <a:p>
              <a:r>
                <a:rPr lang="en-US" dirty="0">
                  <a:latin typeface="Monaco" pitchFamily="2" charset="77"/>
                </a:rPr>
                <a:t>true</a:t>
              </a:r>
            </a:p>
            <a:p>
              <a:r>
                <a:rPr lang="en-US" dirty="0">
                  <a:latin typeface="Monaco" pitchFamily="2" charset="77"/>
                </a:rPr>
                <a:t>E</a:t>
              </a:r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F2706B99-C04F-704D-85E8-4923E30AA841}"/>
                </a:ext>
              </a:extLst>
            </p:cNvPr>
            <p:cNvCxnSpPr/>
            <p:nvPr/>
          </p:nvCxnSpPr>
          <p:spPr>
            <a:xfrm flipV="1">
              <a:off x="468312" y="1112837"/>
              <a:ext cx="0" cy="55626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81CEE4F-F2DF-6049-8A67-0453A089252A}"/>
                </a:ext>
              </a:extLst>
            </p:cNvPr>
            <p:cNvCxnSpPr/>
            <p:nvPr/>
          </p:nvCxnSpPr>
          <p:spPr>
            <a:xfrm>
              <a:off x="468312" y="1112837"/>
              <a:ext cx="1295400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1896C1-69AD-A24B-A3EB-EB8B129ECF91}"/>
                </a:ext>
              </a:extLst>
            </p:cNvPr>
            <p:cNvCxnSpPr/>
            <p:nvPr/>
          </p:nvCxnSpPr>
          <p:spPr>
            <a:xfrm>
              <a:off x="1763712" y="1112837"/>
              <a:ext cx="0" cy="56388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0DA2B59-DBCF-DC44-8C26-843AAFD34B2C}"/>
                </a:ext>
              </a:extLst>
            </p:cNvPr>
            <p:cNvSpPr/>
            <p:nvPr/>
          </p:nvSpPr>
          <p:spPr>
            <a:xfrm>
              <a:off x="475488" y="6669024"/>
              <a:ext cx="1280160" cy="134112"/>
            </a:xfrm>
            <a:custGeom>
              <a:avLst/>
              <a:gdLst>
                <a:gd name="connsiteX0" fmla="*/ 0 w 1280160"/>
                <a:gd name="connsiteY0" fmla="*/ 12192 h 134112"/>
                <a:gd name="connsiteX1" fmla="*/ 48768 w 1280160"/>
                <a:gd name="connsiteY1" fmla="*/ 97536 h 134112"/>
                <a:gd name="connsiteX2" fmla="*/ 85344 w 1280160"/>
                <a:gd name="connsiteY2" fmla="*/ 109728 h 134112"/>
                <a:gd name="connsiteX3" fmla="*/ 121920 w 1280160"/>
                <a:gd name="connsiteY3" fmla="*/ 134112 h 134112"/>
                <a:gd name="connsiteX4" fmla="*/ 268224 w 1280160"/>
                <a:gd name="connsiteY4" fmla="*/ 121920 h 134112"/>
                <a:gd name="connsiteX5" fmla="*/ 341376 w 1280160"/>
                <a:gd name="connsiteY5" fmla="*/ 73152 h 134112"/>
                <a:gd name="connsiteX6" fmla="*/ 377952 w 1280160"/>
                <a:gd name="connsiteY6" fmla="*/ 48768 h 134112"/>
                <a:gd name="connsiteX7" fmla="*/ 487680 w 1280160"/>
                <a:gd name="connsiteY7" fmla="*/ 12192 h 134112"/>
                <a:gd name="connsiteX8" fmla="*/ 524256 w 1280160"/>
                <a:gd name="connsiteY8" fmla="*/ 0 h 134112"/>
                <a:gd name="connsiteX9" fmla="*/ 609600 w 1280160"/>
                <a:gd name="connsiteY9" fmla="*/ 24384 h 134112"/>
                <a:gd name="connsiteX10" fmla="*/ 682752 w 1280160"/>
                <a:gd name="connsiteY10" fmla="*/ 73152 h 134112"/>
                <a:gd name="connsiteX11" fmla="*/ 719328 w 1280160"/>
                <a:gd name="connsiteY11" fmla="*/ 97536 h 134112"/>
                <a:gd name="connsiteX12" fmla="*/ 792480 w 1280160"/>
                <a:gd name="connsiteY12" fmla="*/ 121920 h 134112"/>
                <a:gd name="connsiteX13" fmla="*/ 963168 w 1280160"/>
                <a:gd name="connsiteY13" fmla="*/ 109728 h 134112"/>
                <a:gd name="connsiteX14" fmla="*/ 1011936 w 1280160"/>
                <a:gd name="connsiteY14" fmla="*/ 97536 h 134112"/>
                <a:gd name="connsiteX15" fmla="*/ 1072896 w 1280160"/>
                <a:gd name="connsiteY15" fmla="*/ 85344 h 134112"/>
                <a:gd name="connsiteX16" fmla="*/ 1280160 w 1280160"/>
                <a:gd name="connsiteY16" fmla="*/ 48768 h 134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80160" h="134112">
                  <a:moveTo>
                    <a:pt x="0" y="12192"/>
                  </a:moveTo>
                  <a:cubicBezTo>
                    <a:pt x="16256" y="40640"/>
                    <a:pt x="27192" y="72878"/>
                    <a:pt x="48768" y="97536"/>
                  </a:cubicBezTo>
                  <a:cubicBezTo>
                    <a:pt x="57231" y="107208"/>
                    <a:pt x="73849" y="103981"/>
                    <a:pt x="85344" y="109728"/>
                  </a:cubicBezTo>
                  <a:cubicBezTo>
                    <a:pt x="98450" y="116281"/>
                    <a:pt x="109728" y="125984"/>
                    <a:pt x="121920" y="134112"/>
                  </a:cubicBezTo>
                  <a:cubicBezTo>
                    <a:pt x="170688" y="130048"/>
                    <a:pt x="221072" y="135018"/>
                    <a:pt x="268224" y="121920"/>
                  </a:cubicBezTo>
                  <a:cubicBezTo>
                    <a:pt x="296461" y="114076"/>
                    <a:pt x="316992" y="89408"/>
                    <a:pt x="341376" y="73152"/>
                  </a:cubicBezTo>
                  <a:cubicBezTo>
                    <a:pt x="353568" y="65024"/>
                    <a:pt x="364051" y="53402"/>
                    <a:pt x="377952" y="48768"/>
                  </a:cubicBezTo>
                  <a:lnTo>
                    <a:pt x="487680" y="12192"/>
                  </a:lnTo>
                  <a:lnTo>
                    <a:pt x="524256" y="0"/>
                  </a:lnTo>
                  <a:cubicBezTo>
                    <a:pt x="535735" y="2870"/>
                    <a:pt x="595289" y="16434"/>
                    <a:pt x="609600" y="24384"/>
                  </a:cubicBezTo>
                  <a:cubicBezTo>
                    <a:pt x="635218" y="38616"/>
                    <a:pt x="658368" y="56896"/>
                    <a:pt x="682752" y="73152"/>
                  </a:cubicBezTo>
                  <a:cubicBezTo>
                    <a:pt x="694944" y="81280"/>
                    <a:pt x="705427" y="92902"/>
                    <a:pt x="719328" y="97536"/>
                  </a:cubicBezTo>
                  <a:lnTo>
                    <a:pt x="792480" y="121920"/>
                  </a:lnTo>
                  <a:cubicBezTo>
                    <a:pt x="849376" y="117856"/>
                    <a:pt x="906476" y="116027"/>
                    <a:pt x="963168" y="109728"/>
                  </a:cubicBezTo>
                  <a:cubicBezTo>
                    <a:pt x="979822" y="107878"/>
                    <a:pt x="995579" y="101171"/>
                    <a:pt x="1011936" y="97536"/>
                  </a:cubicBezTo>
                  <a:cubicBezTo>
                    <a:pt x="1032165" y="93041"/>
                    <a:pt x="1052276" y="87406"/>
                    <a:pt x="1072896" y="85344"/>
                  </a:cubicBezTo>
                  <a:cubicBezTo>
                    <a:pt x="1274443" y="65189"/>
                    <a:pt x="1211221" y="117707"/>
                    <a:pt x="1280160" y="48768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600D5DF-0567-B743-B48B-3EA4A3D8B048}"/>
              </a:ext>
            </a:extLst>
          </p:cNvPr>
          <p:cNvSpPr txBox="1"/>
          <p:nvPr/>
        </p:nvSpPr>
        <p:spPr>
          <a:xfrm>
            <a:off x="392112" y="960437"/>
            <a:ext cx="1976823" cy="3536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urier" pitchFamily="2" charset="0"/>
              </a:rPr>
              <a:t>keyboardC.txt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A1101E74-B563-0143-B591-57BCE787BE92}"/>
              </a:ext>
            </a:extLst>
          </p:cNvPr>
          <p:cNvSpPr/>
          <p:nvPr/>
        </p:nvSpPr>
        <p:spPr>
          <a:xfrm>
            <a:off x="392112" y="1450848"/>
            <a:ext cx="1608193" cy="1877568"/>
          </a:xfrm>
          <a:custGeom>
            <a:avLst/>
            <a:gdLst>
              <a:gd name="connsiteX0" fmla="*/ 1413121 w 1608193"/>
              <a:gd name="connsiteY0" fmla="*/ 73152 h 1877568"/>
              <a:gd name="connsiteX1" fmla="*/ 1315585 w 1608193"/>
              <a:gd name="connsiteY1" fmla="*/ 85344 h 1877568"/>
              <a:gd name="connsiteX2" fmla="*/ 1205857 w 1608193"/>
              <a:gd name="connsiteY2" fmla="*/ 73152 h 1877568"/>
              <a:gd name="connsiteX3" fmla="*/ 1059553 w 1608193"/>
              <a:gd name="connsiteY3" fmla="*/ 60960 h 1877568"/>
              <a:gd name="connsiteX4" fmla="*/ 925441 w 1608193"/>
              <a:gd name="connsiteY4" fmla="*/ 36576 h 1877568"/>
              <a:gd name="connsiteX5" fmla="*/ 876673 w 1608193"/>
              <a:gd name="connsiteY5" fmla="*/ 24384 h 1877568"/>
              <a:gd name="connsiteX6" fmla="*/ 742561 w 1608193"/>
              <a:gd name="connsiteY6" fmla="*/ 0 h 1877568"/>
              <a:gd name="connsiteX7" fmla="*/ 401185 w 1608193"/>
              <a:gd name="connsiteY7" fmla="*/ 12192 h 1877568"/>
              <a:gd name="connsiteX8" fmla="*/ 328033 w 1608193"/>
              <a:gd name="connsiteY8" fmla="*/ 48768 h 1877568"/>
              <a:gd name="connsiteX9" fmla="*/ 291457 w 1608193"/>
              <a:gd name="connsiteY9" fmla="*/ 60960 h 1877568"/>
              <a:gd name="connsiteX10" fmla="*/ 218305 w 1608193"/>
              <a:gd name="connsiteY10" fmla="*/ 134112 h 1877568"/>
              <a:gd name="connsiteX11" fmla="*/ 157345 w 1608193"/>
              <a:gd name="connsiteY11" fmla="*/ 207264 h 1877568"/>
              <a:gd name="connsiteX12" fmla="*/ 145153 w 1608193"/>
              <a:gd name="connsiteY12" fmla="*/ 243840 h 1877568"/>
              <a:gd name="connsiteX13" fmla="*/ 96385 w 1608193"/>
              <a:gd name="connsiteY13" fmla="*/ 316992 h 1877568"/>
              <a:gd name="connsiteX14" fmla="*/ 59809 w 1608193"/>
              <a:gd name="connsiteY14" fmla="*/ 426720 h 1877568"/>
              <a:gd name="connsiteX15" fmla="*/ 47617 w 1608193"/>
              <a:gd name="connsiteY15" fmla="*/ 463296 h 1877568"/>
              <a:gd name="connsiteX16" fmla="*/ 35425 w 1608193"/>
              <a:gd name="connsiteY16" fmla="*/ 548640 h 1877568"/>
              <a:gd name="connsiteX17" fmla="*/ 11041 w 1608193"/>
              <a:gd name="connsiteY17" fmla="*/ 816864 h 1877568"/>
              <a:gd name="connsiteX18" fmla="*/ 47617 w 1608193"/>
              <a:gd name="connsiteY18" fmla="*/ 1499616 h 1877568"/>
              <a:gd name="connsiteX19" fmla="*/ 72001 w 1608193"/>
              <a:gd name="connsiteY19" fmla="*/ 1584960 h 1877568"/>
              <a:gd name="connsiteX20" fmla="*/ 96385 w 1608193"/>
              <a:gd name="connsiteY20" fmla="*/ 1658112 h 1877568"/>
              <a:gd name="connsiteX21" fmla="*/ 132961 w 1608193"/>
              <a:gd name="connsiteY21" fmla="*/ 1682496 h 1877568"/>
              <a:gd name="connsiteX22" fmla="*/ 230497 w 1608193"/>
              <a:gd name="connsiteY22" fmla="*/ 1767840 h 1877568"/>
              <a:gd name="connsiteX23" fmla="*/ 303649 w 1608193"/>
              <a:gd name="connsiteY23" fmla="*/ 1816608 h 1877568"/>
              <a:gd name="connsiteX24" fmla="*/ 340225 w 1608193"/>
              <a:gd name="connsiteY24" fmla="*/ 1840992 h 1877568"/>
              <a:gd name="connsiteX25" fmla="*/ 486529 w 1608193"/>
              <a:gd name="connsiteY25" fmla="*/ 1877568 h 1877568"/>
              <a:gd name="connsiteX26" fmla="*/ 779137 w 1608193"/>
              <a:gd name="connsiteY26" fmla="*/ 1865376 h 1877568"/>
              <a:gd name="connsiteX27" fmla="*/ 815713 w 1608193"/>
              <a:gd name="connsiteY27" fmla="*/ 1853184 h 1877568"/>
              <a:gd name="connsiteX28" fmla="*/ 864481 w 1608193"/>
              <a:gd name="connsiteY28" fmla="*/ 1840992 h 1877568"/>
              <a:gd name="connsiteX29" fmla="*/ 901057 w 1608193"/>
              <a:gd name="connsiteY29" fmla="*/ 1816608 h 1877568"/>
              <a:gd name="connsiteX30" fmla="*/ 937633 w 1608193"/>
              <a:gd name="connsiteY30" fmla="*/ 1804416 h 1877568"/>
              <a:gd name="connsiteX31" fmla="*/ 1022977 w 1608193"/>
              <a:gd name="connsiteY31" fmla="*/ 1731264 h 1877568"/>
              <a:gd name="connsiteX32" fmla="*/ 1096129 w 1608193"/>
              <a:gd name="connsiteY32" fmla="*/ 1682496 h 1877568"/>
              <a:gd name="connsiteX33" fmla="*/ 1169281 w 1608193"/>
              <a:gd name="connsiteY33" fmla="*/ 1633728 h 1877568"/>
              <a:gd name="connsiteX34" fmla="*/ 1205857 w 1608193"/>
              <a:gd name="connsiteY34" fmla="*/ 1609344 h 1877568"/>
              <a:gd name="connsiteX35" fmla="*/ 1254625 w 1608193"/>
              <a:gd name="connsiteY35" fmla="*/ 1536192 h 1877568"/>
              <a:gd name="connsiteX36" fmla="*/ 1266817 w 1608193"/>
              <a:gd name="connsiteY36" fmla="*/ 1499616 h 1877568"/>
              <a:gd name="connsiteX37" fmla="*/ 1315585 w 1608193"/>
              <a:gd name="connsiteY37" fmla="*/ 1426464 h 1877568"/>
              <a:gd name="connsiteX38" fmla="*/ 1339969 w 1608193"/>
              <a:gd name="connsiteY38" fmla="*/ 1377696 h 1877568"/>
              <a:gd name="connsiteX39" fmla="*/ 1388737 w 1608193"/>
              <a:gd name="connsiteY39" fmla="*/ 1304544 h 1877568"/>
              <a:gd name="connsiteX40" fmla="*/ 1413121 w 1608193"/>
              <a:gd name="connsiteY40" fmla="*/ 1267968 h 1877568"/>
              <a:gd name="connsiteX41" fmla="*/ 1449697 w 1608193"/>
              <a:gd name="connsiteY41" fmla="*/ 1194816 h 1877568"/>
              <a:gd name="connsiteX42" fmla="*/ 1461889 w 1608193"/>
              <a:gd name="connsiteY42" fmla="*/ 1158240 h 1877568"/>
              <a:gd name="connsiteX43" fmla="*/ 1486273 w 1608193"/>
              <a:gd name="connsiteY43" fmla="*/ 1121664 h 1877568"/>
              <a:gd name="connsiteX44" fmla="*/ 1510657 w 1608193"/>
              <a:gd name="connsiteY44" fmla="*/ 1072896 h 1877568"/>
              <a:gd name="connsiteX45" fmla="*/ 1522849 w 1608193"/>
              <a:gd name="connsiteY45" fmla="*/ 1036320 h 1877568"/>
              <a:gd name="connsiteX46" fmla="*/ 1547233 w 1608193"/>
              <a:gd name="connsiteY46" fmla="*/ 999744 h 1877568"/>
              <a:gd name="connsiteX47" fmla="*/ 1571617 w 1608193"/>
              <a:gd name="connsiteY47" fmla="*/ 926592 h 1877568"/>
              <a:gd name="connsiteX48" fmla="*/ 1608193 w 1608193"/>
              <a:gd name="connsiteY48" fmla="*/ 841248 h 1877568"/>
              <a:gd name="connsiteX49" fmla="*/ 1596001 w 1608193"/>
              <a:gd name="connsiteY49" fmla="*/ 548640 h 1877568"/>
              <a:gd name="connsiteX50" fmla="*/ 1571617 w 1608193"/>
              <a:gd name="connsiteY50" fmla="*/ 475488 h 1877568"/>
              <a:gd name="connsiteX51" fmla="*/ 1510657 w 1608193"/>
              <a:gd name="connsiteY51" fmla="*/ 365760 h 1877568"/>
              <a:gd name="connsiteX52" fmla="*/ 1486273 w 1608193"/>
              <a:gd name="connsiteY52" fmla="*/ 329184 h 1877568"/>
              <a:gd name="connsiteX53" fmla="*/ 1474081 w 1608193"/>
              <a:gd name="connsiteY53" fmla="*/ 292608 h 1877568"/>
              <a:gd name="connsiteX54" fmla="*/ 1425313 w 1608193"/>
              <a:gd name="connsiteY54" fmla="*/ 219456 h 1877568"/>
              <a:gd name="connsiteX55" fmla="*/ 1413121 w 1608193"/>
              <a:gd name="connsiteY55" fmla="*/ 182880 h 1877568"/>
              <a:gd name="connsiteX56" fmla="*/ 1364353 w 1608193"/>
              <a:gd name="connsiteY56" fmla="*/ 109728 h 1877568"/>
              <a:gd name="connsiteX57" fmla="*/ 1352161 w 1608193"/>
              <a:gd name="connsiteY57" fmla="*/ 73152 h 1877568"/>
              <a:gd name="connsiteX58" fmla="*/ 1291201 w 1608193"/>
              <a:gd name="connsiteY58" fmla="*/ 12192 h 1877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608193" h="1877568">
                <a:moveTo>
                  <a:pt x="1413121" y="73152"/>
                </a:moveTo>
                <a:cubicBezTo>
                  <a:pt x="1380609" y="77216"/>
                  <a:pt x="1348350" y="85344"/>
                  <a:pt x="1315585" y="85344"/>
                </a:cubicBezTo>
                <a:cubicBezTo>
                  <a:pt x="1278784" y="85344"/>
                  <a:pt x="1242492" y="76641"/>
                  <a:pt x="1205857" y="73152"/>
                </a:cubicBezTo>
                <a:cubicBezTo>
                  <a:pt x="1157140" y="68512"/>
                  <a:pt x="1108191" y="66364"/>
                  <a:pt x="1059553" y="60960"/>
                </a:cubicBezTo>
                <a:cubicBezTo>
                  <a:pt x="1033084" y="58019"/>
                  <a:pt x="954373" y="43005"/>
                  <a:pt x="925441" y="36576"/>
                </a:cubicBezTo>
                <a:cubicBezTo>
                  <a:pt x="909084" y="32941"/>
                  <a:pt x="893030" y="28019"/>
                  <a:pt x="876673" y="24384"/>
                </a:cubicBezTo>
                <a:cubicBezTo>
                  <a:pt x="825553" y="13024"/>
                  <a:pt x="795498" y="8823"/>
                  <a:pt x="742561" y="0"/>
                </a:cubicBezTo>
                <a:cubicBezTo>
                  <a:pt x="628769" y="4064"/>
                  <a:pt x="514813" y="4861"/>
                  <a:pt x="401185" y="12192"/>
                </a:cubicBezTo>
                <a:cubicBezTo>
                  <a:pt x="366000" y="14462"/>
                  <a:pt x="357866" y="33851"/>
                  <a:pt x="328033" y="48768"/>
                </a:cubicBezTo>
                <a:cubicBezTo>
                  <a:pt x="316538" y="54515"/>
                  <a:pt x="303649" y="56896"/>
                  <a:pt x="291457" y="60960"/>
                </a:cubicBezTo>
                <a:lnTo>
                  <a:pt x="218305" y="134112"/>
                </a:lnTo>
                <a:cubicBezTo>
                  <a:pt x="191341" y="161076"/>
                  <a:pt x="174319" y="173316"/>
                  <a:pt x="157345" y="207264"/>
                </a:cubicBezTo>
                <a:cubicBezTo>
                  <a:pt x="151598" y="218759"/>
                  <a:pt x="151394" y="232606"/>
                  <a:pt x="145153" y="243840"/>
                </a:cubicBezTo>
                <a:cubicBezTo>
                  <a:pt x="130921" y="269458"/>
                  <a:pt x="105652" y="289190"/>
                  <a:pt x="96385" y="316992"/>
                </a:cubicBezTo>
                <a:lnTo>
                  <a:pt x="59809" y="426720"/>
                </a:lnTo>
                <a:lnTo>
                  <a:pt x="47617" y="463296"/>
                </a:lnTo>
                <a:cubicBezTo>
                  <a:pt x="43553" y="491744"/>
                  <a:pt x="38783" y="520100"/>
                  <a:pt x="35425" y="548640"/>
                </a:cubicBezTo>
                <a:cubicBezTo>
                  <a:pt x="25676" y="631510"/>
                  <a:pt x="17864" y="734992"/>
                  <a:pt x="11041" y="816864"/>
                </a:cubicBezTo>
                <a:cubicBezTo>
                  <a:pt x="23747" y="1452162"/>
                  <a:pt x="-41037" y="1233653"/>
                  <a:pt x="47617" y="1499616"/>
                </a:cubicBezTo>
                <a:cubicBezTo>
                  <a:pt x="88591" y="1622537"/>
                  <a:pt x="26074" y="1431871"/>
                  <a:pt x="72001" y="1584960"/>
                </a:cubicBezTo>
                <a:cubicBezTo>
                  <a:pt x="79387" y="1609579"/>
                  <a:pt x="74999" y="1643855"/>
                  <a:pt x="96385" y="1658112"/>
                </a:cubicBezTo>
                <a:lnTo>
                  <a:pt x="132961" y="1682496"/>
                </a:lnTo>
                <a:cubicBezTo>
                  <a:pt x="173601" y="1743456"/>
                  <a:pt x="145153" y="1710944"/>
                  <a:pt x="230497" y="1767840"/>
                </a:cubicBezTo>
                <a:lnTo>
                  <a:pt x="303649" y="1816608"/>
                </a:lnTo>
                <a:cubicBezTo>
                  <a:pt x="315841" y="1824736"/>
                  <a:pt x="326324" y="1836358"/>
                  <a:pt x="340225" y="1840992"/>
                </a:cubicBezTo>
                <a:cubicBezTo>
                  <a:pt x="436829" y="1873193"/>
                  <a:pt x="388024" y="1861150"/>
                  <a:pt x="486529" y="1877568"/>
                </a:cubicBezTo>
                <a:cubicBezTo>
                  <a:pt x="584065" y="1873504"/>
                  <a:pt x="681783" y="1872587"/>
                  <a:pt x="779137" y="1865376"/>
                </a:cubicBezTo>
                <a:cubicBezTo>
                  <a:pt x="791953" y="1864427"/>
                  <a:pt x="803356" y="1856715"/>
                  <a:pt x="815713" y="1853184"/>
                </a:cubicBezTo>
                <a:cubicBezTo>
                  <a:pt x="831825" y="1848581"/>
                  <a:pt x="848225" y="1845056"/>
                  <a:pt x="864481" y="1840992"/>
                </a:cubicBezTo>
                <a:cubicBezTo>
                  <a:pt x="876673" y="1832864"/>
                  <a:pt x="887951" y="1823161"/>
                  <a:pt x="901057" y="1816608"/>
                </a:cubicBezTo>
                <a:cubicBezTo>
                  <a:pt x="912552" y="1810861"/>
                  <a:pt x="926475" y="1810792"/>
                  <a:pt x="937633" y="1804416"/>
                </a:cubicBezTo>
                <a:cubicBezTo>
                  <a:pt x="1010712" y="1762657"/>
                  <a:pt x="963109" y="1777828"/>
                  <a:pt x="1022977" y="1731264"/>
                </a:cubicBezTo>
                <a:cubicBezTo>
                  <a:pt x="1046110" y="1713272"/>
                  <a:pt x="1071745" y="1698752"/>
                  <a:pt x="1096129" y="1682496"/>
                </a:cubicBezTo>
                <a:lnTo>
                  <a:pt x="1169281" y="1633728"/>
                </a:lnTo>
                <a:lnTo>
                  <a:pt x="1205857" y="1609344"/>
                </a:lnTo>
                <a:cubicBezTo>
                  <a:pt x="1234847" y="1522375"/>
                  <a:pt x="1193740" y="1627519"/>
                  <a:pt x="1254625" y="1536192"/>
                </a:cubicBezTo>
                <a:cubicBezTo>
                  <a:pt x="1261754" y="1525499"/>
                  <a:pt x="1260576" y="1510850"/>
                  <a:pt x="1266817" y="1499616"/>
                </a:cubicBezTo>
                <a:cubicBezTo>
                  <a:pt x="1281049" y="1473998"/>
                  <a:pt x="1302479" y="1452676"/>
                  <a:pt x="1315585" y="1426464"/>
                </a:cubicBezTo>
                <a:cubicBezTo>
                  <a:pt x="1323713" y="1410208"/>
                  <a:pt x="1330618" y="1393281"/>
                  <a:pt x="1339969" y="1377696"/>
                </a:cubicBezTo>
                <a:cubicBezTo>
                  <a:pt x="1355047" y="1352566"/>
                  <a:pt x="1372481" y="1328928"/>
                  <a:pt x="1388737" y="1304544"/>
                </a:cubicBezTo>
                <a:cubicBezTo>
                  <a:pt x="1396865" y="1292352"/>
                  <a:pt x="1408487" y="1281869"/>
                  <a:pt x="1413121" y="1267968"/>
                </a:cubicBezTo>
                <a:cubicBezTo>
                  <a:pt x="1443766" y="1176033"/>
                  <a:pt x="1402428" y="1289354"/>
                  <a:pt x="1449697" y="1194816"/>
                </a:cubicBezTo>
                <a:cubicBezTo>
                  <a:pt x="1455444" y="1183321"/>
                  <a:pt x="1456142" y="1169735"/>
                  <a:pt x="1461889" y="1158240"/>
                </a:cubicBezTo>
                <a:cubicBezTo>
                  <a:pt x="1468442" y="1145134"/>
                  <a:pt x="1479003" y="1134386"/>
                  <a:pt x="1486273" y="1121664"/>
                </a:cubicBezTo>
                <a:cubicBezTo>
                  <a:pt x="1495290" y="1105884"/>
                  <a:pt x="1503498" y="1089601"/>
                  <a:pt x="1510657" y="1072896"/>
                </a:cubicBezTo>
                <a:cubicBezTo>
                  <a:pt x="1515719" y="1061084"/>
                  <a:pt x="1517102" y="1047815"/>
                  <a:pt x="1522849" y="1036320"/>
                </a:cubicBezTo>
                <a:cubicBezTo>
                  <a:pt x="1529402" y="1023214"/>
                  <a:pt x="1541282" y="1013134"/>
                  <a:pt x="1547233" y="999744"/>
                </a:cubicBezTo>
                <a:cubicBezTo>
                  <a:pt x="1557672" y="976256"/>
                  <a:pt x="1560122" y="949581"/>
                  <a:pt x="1571617" y="926592"/>
                </a:cubicBezTo>
                <a:cubicBezTo>
                  <a:pt x="1601748" y="866329"/>
                  <a:pt x="1590254" y="895066"/>
                  <a:pt x="1608193" y="841248"/>
                </a:cubicBezTo>
                <a:cubicBezTo>
                  <a:pt x="1604129" y="743712"/>
                  <a:pt x="1605715" y="645776"/>
                  <a:pt x="1596001" y="548640"/>
                </a:cubicBezTo>
                <a:cubicBezTo>
                  <a:pt x="1593443" y="523065"/>
                  <a:pt x="1579745" y="499872"/>
                  <a:pt x="1571617" y="475488"/>
                </a:cubicBezTo>
                <a:cubicBezTo>
                  <a:pt x="1550158" y="411110"/>
                  <a:pt x="1566554" y="449605"/>
                  <a:pt x="1510657" y="365760"/>
                </a:cubicBezTo>
                <a:cubicBezTo>
                  <a:pt x="1502529" y="353568"/>
                  <a:pt x="1490907" y="343085"/>
                  <a:pt x="1486273" y="329184"/>
                </a:cubicBezTo>
                <a:cubicBezTo>
                  <a:pt x="1482209" y="316992"/>
                  <a:pt x="1480322" y="303842"/>
                  <a:pt x="1474081" y="292608"/>
                </a:cubicBezTo>
                <a:cubicBezTo>
                  <a:pt x="1459849" y="266990"/>
                  <a:pt x="1434580" y="247258"/>
                  <a:pt x="1425313" y="219456"/>
                </a:cubicBezTo>
                <a:cubicBezTo>
                  <a:pt x="1421249" y="207264"/>
                  <a:pt x="1419362" y="194114"/>
                  <a:pt x="1413121" y="182880"/>
                </a:cubicBezTo>
                <a:cubicBezTo>
                  <a:pt x="1398889" y="157262"/>
                  <a:pt x="1373620" y="137530"/>
                  <a:pt x="1364353" y="109728"/>
                </a:cubicBezTo>
                <a:cubicBezTo>
                  <a:pt x="1360289" y="97536"/>
                  <a:pt x="1359290" y="83845"/>
                  <a:pt x="1352161" y="73152"/>
                </a:cubicBezTo>
                <a:lnTo>
                  <a:pt x="1291201" y="12192"/>
                </a:ln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030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7" y="1189037"/>
            <a:ext cx="10052018" cy="4800600"/>
          </a:xfrm>
          <a:prstGeom prst="rect">
            <a:avLst/>
          </a:prstGeom>
        </p:spPr>
      </p:pic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Why is this so fast?</a:t>
            </a:r>
          </a:p>
        </p:txBody>
      </p:sp>
      <p:sp>
        <p:nvSpPr>
          <p:cNvPr id="4" name="Freeform 3"/>
          <p:cNvSpPr/>
          <p:nvPr/>
        </p:nvSpPr>
        <p:spPr>
          <a:xfrm>
            <a:off x="3417649" y="2443397"/>
            <a:ext cx="1604662" cy="1094282"/>
          </a:xfrm>
          <a:custGeom>
            <a:avLst/>
            <a:gdLst>
              <a:gd name="connsiteX0" fmla="*/ 1439164 w 1604662"/>
              <a:gd name="connsiteY0" fmla="*/ 314793 h 1094282"/>
              <a:gd name="connsiteX1" fmla="*/ 1379203 w 1604662"/>
              <a:gd name="connsiteY1" fmla="*/ 284813 h 1094282"/>
              <a:gd name="connsiteX2" fmla="*/ 1334233 w 1604662"/>
              <a:gd name="connsiteY2" fmla="*/ 269823 h 1094282"/>
              <a:gd name="connsiteX3" fmla="*/ 1244292 w 1604662"/>
              <a:gd name="connsiteY3" fmla="*/ 209862 h 1094282"/>
              <a:gd name="connsiteX4" fmla="*/ 1199321 w 1604662"/>
              <a:gd name="connsiteY4" fmla="*/ 179882 h 1094282"/>
              <a:gd name="connsiteX5" fmla="*/ 1154351 w 1604662"/>
              <a:gd name="connsiteY5" fmla="*/ 164892 h 1094282"/>
              <a:gd name="connsiteX6" fmla="*/ 1064410 w 1604662"/>
              <a:gd name="connsiteY6" fmla="*/ 119921 h 1094282"/>
              <a:gd name="connsiteX7" fmla="*/ 1019440 w 1604662"/>
              <a:gd name="connsiteY7" fmla="*/ 89941 h 1094282"/>
              <a:gd name="connsiteX8" fmla="*/ 959479 w 1604662"/>
              <a:gd name="connsiteY8" fmla="*/ 74951 h 1094282"/>
              <a:gd name="connsiteX9" fmla="*/ 914508 w 1604662"/>
              <a:gd name="connsiteY9" fmla="*/ 59960 h 1094282"/>
              <a:gd name="connsiteX10" fmla="*/ 794587 w 1604662"/>
              <a:gd name="connsiteY10" fmla="*/ 29980 h 1094282"/>
              <a:gd name="connsiteX11" fmla="*/ 734626 w 1604662"/>
              <a:gd name="connsiteY11" fmla="*/ 14990 h 1094282"/>
              <a:gd name="connsiteX12" fmla="*/ 629695 w 1604662"/>
              <a:gd name="connsiteY12" fmla="*/ 0 h 1094282"/>
              <a:gd name="connsiteX13" fmla="*/ 314902 w 1604662"/>
              <a:gd name="connsiteY13" fmla="*/ 14990 h 1094282"/>
              <a:gd name="connsiteX14" fmla="*/ 254941 w 1604662"/>
              <a:gd name="connsiteY14" fmla="*/ 29980 h 1094282"/>
              <a:gd name="connsiteX15" fmla="*/ 165000 w 1604662"/>
              <a:gd name="connsiteY15" fmla="*/ 89941 h 1094282"/>
              <a:gd name="connsiteX16" fmla="*/ 90049 w 1604662"/>
              <a:gd name="connsiteY16" fmla="*/ 149901 h 1094282"/>
              <a:gd name="connsiteX17" fmla="*/ 30089 w 1604662"/>
              <a:gd name="connsiteY17" fmla="*/ 239842 h 1094282"/>
              <a:gd name="connsiteX18" fmla="*/ 108 w 1604662"/>
              <a:gd name="connsiteY18" fmla="*/ 374754 h 1094282"/>
              <a:gd name="connsiteX19" fmla="*/ 30089 w 1604662"/>
              <a:gd name="connsiteY19" fmla="*/ 629587 h 1094282"/>
              <a:gd name="connsiteX20" fmla="*/ 105040 w 1604662"/>
              <a:gd name="connsiteY20" fmla="*/ 734518 h 1094282"/>
              <a:gd name="connsiteX21" fmla="*/ 209971 w 1604662"/>
              <a:gd name="connsiteY21" fmla="*/ 854439 h 1094282"/>
              <a:gd name="connsiteX22" fmla="*/ 314902 w 1604662"/>
              <a:gd name="connsiteY22" fmla="*/ 944380 h 1094282"/>
              <a:gd name="connsiteX23" fmla="*/ 359872 w 1604662"/>
              <a:gd name="connsiteY23" fmla="*/ 974360 h 1094282"/>
              <a:gd name="connsiteX24" fmla="*/ 404843 w 1604662"/>
              <a:gd name="connsiteY24" fmla="*/ 989351 h 1094282"/>
              <a:gd name="connsiteX25" fmla="*/ 449813 w 1604662"/>
              <a:gd name="connsiteY25" fmla="*/ 1019331 h 1094282"/>
              <a:gd name="connsiteX26" fmla="*/ 629695 w 1604662"/>
              <a:gd name="connsiteY26" fmla="*/ 1064301 h 1094282"/>
              <a:gd name="connsiteX27" fmla="*/ 794587 w 1604662"/>
              <a:gd name="connsiteY27" fmla="*/ 1094282 h 1094282"/>
              <a:gd name="connsiteX28" fmla="*/ 1184331 w 1604662"/>
              <a:gd name="connsiteY28" fmla="*/ 1079292 h 1094282"/>
              <a:gd name="connsiteX29" fmla="*/ 1319243 w 1604662"/>
              <a:gd name="connsiteY29" fmla="*/ 1019331 h 1094282"/>
              <a:gd name="connsiteX30" fmla="*/ 1379203 w 1604662"/>
              <a:gd name="connsiteY30" fmla="*/ 989351 h 1094282"/>
              <a:gd name="connsiteX31" fmla="*/ 1439164 w 1604662"/>
              <a:gd name="connsiteY31" fmla="*/ 944380 h 1094282"/>
              <a:gd name="connsiteX32" fmla="*/ 1529105 w 1604662"/>
              <a:gd name="connsiteY32" fmla="*/ 869429 h 1094282"/>
              <a:gd name="connsiteX33" fmla="*/ 1589066 w 1604662"/>
              <a:gd name="connsiteY33" fmla="*/ 764498 h 1094282"/>
              <a:gd name="connsiteX34" fmla="*/ 1589066 w 1604662"/>
              <a:gd name="connsiteY34" fmla="*/ 359764 h 1094282"/>
              <a:gd name="connsiteX35" fmla="*/ 1544095 w 1604662"/>
              <a:gd name="connsiteY35" fmla="*/ 314793 h 1094282"/>
              <a:gd name="connsiteX36" fmla="*/ 1439164 w 1604662"/>
              <a:gd name="connsiteY36" fmla="*/ 239842 h 1094282"/>
              <a:gd name="connsiteX37" fmla="*/ 1394194 w 1604662"/>
              <a:gd name="connsiteY37" fmla="*/ 224852 h 1094282"/>
              <a:gd name="connsiteX38" fmla="*/ 1289262 w 1604662"/>
              <a:gd name="connsiteY38" fmla="*/ 164892 h 1094282"/>
              <a:gd name="connsiteX39" fmla="*/ 1064410 w 1604662"/>
              <a:gd name="connsiteY39" fmla="*/ 16489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04662" h="1094282">
                <a:moveTo>
                  <a:pt x="1439164" y="314793"/>
                </a:moveTo>
                <a:cubicBezTo>
                  <a:pt x="1419177" y="304800"/>
                  <a:pt x="1399742" y="293615"/>
                  <a:pt x="1379203" y="284813"/>
                </a:cubicBezTo>
                <a:cubicBezTo>
                  <a:pt x="1364680" y="278589"/>
                  <a:pt x="1348045" y="277497"/>
                  <a:pt x="1334233" y="269823"/>
                </a:cubicBezTo>
                <a:cubicBezTo>
                  <a:pt x="1302735" y="252324"/>
                  <a:pt x="1274272" y="229849"/>
                  <a:pt x="1244292" y="209862"/>
                </a:cubicBezTo>
                <a:cubicBezTo>
                  <a:pt x="1229302" y="199869"/>
                  <a:pt x="1216412" y="185579"/>
                  <a:pt x="1199321" y="179882"/>
                </a:cubicBezTo>
                <a:lnTo>
                  <a:pt x="1154351" y="164892"/>
                </a:lnTo>
                <a:cubicBezTo>
                  <a:pt x="1025483" y="78977"/>
                  <a:pt x="1188525" y="181978"/>
                  <a:pt x="1064410" y="119921"/>
                </a:cubicBezTo>
                <a:cubicBezTo>
                  <a:pt x="1048296" y="111864"/>
                  <a:pt x="1035999" y="97038"/>
                  <a:pt x="1019440" y="89941"/>
                </a:cubicBezTo>
                <a:cubicBezTo>
                  <a:pt x="1000504" y="81825"/>
                  <a:pt x="979288" y="80611"/>
                  <a:pt x="959479" y="74951"/>
                </a:cubicBezTo>
                <a:cubicBezTo>
                  <a:pt x="944286" y="70610"/>
                  <a:pt x="929752" y="64118"/>
                  <a:pt x="914508" y="59960"/>
                </a:cubicBezTo>
                <a:cubicBezTo>
                  <a:pt x="874756" y="49118"/>
                  <a:pt x="834561" y="39973"/>
                  <a:pt x="794587" y="29980"/>
                </a:cubicBezTo>
                <a:cubicBezTo>
                  <a:pt x="774600" y="24983"/>
                  <a:pt x="755021" y="17904"/>
                  <a:pt x="734626" y="14990"/>
                </a:cubicBezTo>
                <a:lnTo>
                  <a:pt x="629695" y="0"/>
                </a:lnTo>
                <a:cubicBezTo>
                  <a:pt x="524764" y="4997"/>
                  <a:pt x="419617" y="6613"/>
                  <a:pt x="314902" y="14990"/>
                </a:cubicBezTo>
                <a:cubicBezTo>
                  <a:pt x="294366" y="16633"/>
                  <a:pt x="273368" y="20766"/>
                  <a:pt x="254941" y="29980"/>
                </a:cubicBezTo>
                <a:cubicBezTo>
                  <a:pt x="222713" y="46094"/>
                  <a:pt x="194980" y="69954"/>
                  <a:pt x="165000" y="89941"/>
                </a:cubicBezTo>
                <a:cubicBezTo>
                  <a:pt x="135502" y="109607"/>
                  <a:pt x="111407" y="121423"/>
                  <a:pt x="90049" y="149901"/>
                </a:cubicBezTo>
                <a:cubicBezTo>
                  <a:pt x="68430" y="178726"/>
                  <a:pt x="30089" y="239842"/>
                  <a:pt x="30089" y="239842"/>
                </a:cubicBezTo>
                <a:cubicBezTo>
                  <a:pt x="14632" y="286214"/>
                  <a:pt x="108" y="321995"/>
                  <a:pt x="108" y="374754"/>
                </a:cubicBezTo>
                <a:cubicBezTo>
                  <a:pt x="108" y="403171"/>
                  <a:pt x="-3447" y="562514"/>
                  <a:pt x="30089" y="629587"/>
                </a:cubicBezTo>
                <a:cubicBezTo>
                  <a:pt x="41865" y="653139"/>
                  <a:pt x="93724" y="718675"/>
                  <a:pt x="105040" y="734518"/>
                </a:cubicBezTo>
                <a:cubicBezTo>
                  <a:pt x="167016" y="821283"/>
                  <a:pt x="97969" y="742436"/>
                  <a:pt x="209971" y="854439"/>
                </a:cubicBezTo>
                <a:cubicBezTo>
                  <a:pt x="264453" y="908921"/>
                  <a:pt x="247591" y="896301"/>
                  <a:pt x="314902" y="944380"/>
                </a:cubicBezTo>
                <a:cubicBezTo>
                  <a:pt x="329562" y="954851"/>
                  <a:pt x="343758" y="966303"/>
                  <a:pt x="359872" y="974360"/>
                </a:cubicBezTo>
                <a:cubicBezTo>
                  <a:pt x="374005" y="981427"/>
                  <a:pt x="390710" y="982284"/>
                  <a:pt x="404843" y="989351"/>
                </a:cubicBezTo>
                <a:cubicBezTo>
                  <a:pt x="420957" y="997408"/>
                  <a:pt x="433350" y="1012014"/>
                  <a:pt x="449813" y="1019331"/>
                </a:cubicBezTo>
                <a:cubicBezTo>
                  <a:pt x="531773" y="1055757"/>
                  <a:pt x="543990" y="1047160"/>
                  <a:pt x="629695" y="1064301"/>
                </a:cubicBezTo>
                <a:cubicBezTo>
                  <a:pt x="806398" y="1099642"/>
                  <a:pt x="527837" y="1056175"/>
                  <a:pt x="794587" y="1094282"/>
                </a:cubicBezTo>
                <a:cubicBezTo>
                  <a:pt x="924502" y="1089285"/>
                  <a:pt x="1054888" y="1091427"/>
                  <a:pt x="1184331" y="1079292"/>
                </a:cubicBezTo>
                <a:cubicBezTo>
                  <a:pt x="1262600" y="1071954"/>
                  <a:pt x="1264375" y="1050684"/>
                  <a:pt x="1319243" y="1019331"/>
                </a:cubicBezTo>
                <a:cubicBezTo>
                  <a:pt x="1338645" y="1008244"/>
                  <a:pt x="1360254" y="1001194"/>
                  <a:pt x="1379203" y="989351"/>
                </a:cubicBezTo>
                <a:cubicBezTo>
                  <a:pt x="1400389" y="976110"/>
                  <a:pt x="1418834" y="958901"/>
                  <a:pt x="1439164" y="944380"/>
                </a:cubicBezTo>
                <a:cubicBezTo>
                  <a:pt x="1487721" y="909697"/>
                  <a:pt x="1487932" y="918837"/>
                  <a:pt x="1529105" y="869429"/>
                </a:cubicBezTo>
                <a:cubicBezTo>
                  <a:pt x="1555589" y="837647"/>
                  <a:pt x="1570739" y="801152"/>
                  <a:pt x="1589066" y="764498"/>
                </a:cubicBezTo>
                <a:cubicBezTo>
                  <a:pt x="1589315" y="759511"/>
                  <a:pt x="1624034" y="447185"/>
                  <a:pt x="1589066" y="359764"/>
                </a:cubicBezTo>
                <a:cubicBezTo>
                  <a:pt x="1581193" y="340081"/>
                  <a:pt x="1560191" y="328589"/>
                  <a:pt x="1544095" y="314793"/>
                </a:cubicBezTo>
                <a:cubicBezTo>
                  <a:pt x="1534590" y="306646"/>
                  <a:pt x="1458144" y="249332"/>
                  <a:pt x="1439164" y="239842"/>
                </a:cubicBezTo>
                <a:cubicBezTo>
                  <a:pt x="1425031" y="232776"/>
                  <a:pt x="1408327" y="231918"/>
                  <a:pt x="1394194" y="224852"/>
                </a:cubicBezTo>
                <a:cubicBezTo>
                  <a:pt x="1365126" y="210318"/>
                  <a:pt x="1322550" y="168396"/>
                  <a:pt x="1289262" y="164892"/>
                </a:cubicBezTo>
                <a:cubicBezTo>
                  <a:pt x="1214723" y="157046"/>
                  <a:pt x="1139361" y="164892"/>
                  <a:pt x="1064410" y="164892"/>
                </a:cubicBezTo>
              </a:path>
            </a:pathLst>
          </a:cu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533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Collections High Level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45200" y="2865437"/>
            <a:ext cx="1107996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List:	</a:t>
            </a:r>
            <a:endParaRPr lang="en-US" sz="2400" i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862458" y="3398837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Array: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678112" y="3932237"/>
            <a:ext cx="1475084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Matrix: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506912" y="3932237"/>
            <a:ext cx="1659429" cy="4358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[][]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06912" y="3398837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[]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06912" y="2865437"/>
            <a:ext cx="2949846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ArrayList</a:t>
            </a:r>
            <a:r>
              <a:rPr lang="en-US" sz="2400" i="1" dirty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en-US" sz="2400" i="1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en-US" sz="2400" i="1" dirty="0">
                <a:latin typeface="Courier" charset="0"/>
                <a:ea typeface="Courier" charset="0"/>
                <a:cs typeface="Courier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9015942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Why is this so fast?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1354" y="1982305"/>
            <a:ext cx="6970889" cy="253801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20912" y="4541837"/>
            <a:ext cx="535615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err="1">
                <a:solidFill>
                  <a:srgbClr val="C0504D"/>
                </a:solidFill>
                <a:latin typeface="Courier"/>
                <a:cs typeface="Courier"/>
              </a:rPr>
              <a:t>int</a:t>
            </a:r>
            <a:r>
              <a:rPr lang="en-US" sz="3200" dirty="0">
                <a:solidFill>
                  <a:srgbClr val="C0504D"/>
                </a:solidFill>
                <a:latin typeface="Courier"/>
                <a:cs typeface="Courier"/>
              </a:rPr>
              <a:t> </a:t>
            </a:r>
            <a:r>
              <a:rPr lang="en-US" sz="3200" dirty="0">
                <a:latin typeface="Courier"/>
                <a:cs typeface="Courier"/>
              </a:rPr>
              <a:t>hash(</a:t>
            </a:r>
            <a:r>
              <a:rPr lang="en-US" sz="3200" b="1" dirty="0">
                <a:solidFill>
                  <a:schemeClr val="accent2"/>
                </a:solidFill>
                <a:latin typeface="Courier"/>
                <a:cs typeface="Courier"/>
              </a:rPr>
              <a:t>string</a:t>
            </a:r>
            <a:r>
              <a:rPr lang="en-US" sz="3200" dirty="0">
                <a:solidFill>
                  <a:schemeClr val="accent2"/>
                </a:solidFill>
                <a:latin typeface="Courier"/>
                <a:cs typeface="Courier"/>
              </a:rPr>
              <a:t> </a:t>
            </a:r>
            <a:r>
              <a:rPr lang="en-US" sz="3200" dirty="0">
                <a:latin typeface="Courier"/>
                <a:cs typeface="Courier"/>
              </a:rPr>
              <a:t>key);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59112" y="7089939"/>
            <a:ext cx="3523722" cy="43582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/>
              <a:t>* Learn </a:t>
            </a:r>
            <a:r>
              <a:rPr lang="en-US" sz="2400" dirty="0"/>
              <a:t>more in CS106B</a:t>
            </a:r>
          </a:p>
        </p:txBody>
      </p:sp>
    </p:spTree>
    <p:extLst>
      <p:ext uri="{BB962C8B-B14F-4D97-AF65-F5344CB8AC3E}">
        <p14:creationId xmlns:p14="http://schemas.microsoft.com/office/powerpoint/2010/main" val="2140792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Collections High Level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45200" y="2865437"/>
            <a:ext cx="1107996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List:	</a:t>
            </a:r>
            <a:endParaRPr lang="en-US" sz="2400" i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862458" y="3398837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Array: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678112" y="3932237"/>
            <a:ext cx="1475084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Matrix: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506912" y="3932237"/>
            <a:ext cx="1475084" cy="4358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[][]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506912" y="3398837"/>
            <a:ext cx="165942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[]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06912" y="2865437"/>
            <a:ext cx="331853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ArrayList</a:t>
            </a:r>
            <a:r>
              <a:rPr lang="en-US" sz="2400" i="1" dirty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String</a:t>
            </a:r>
            <a:r>
              <a:rPr lang="en-US" sz="2400" i="1" dirty="0">
                <a:latin typeface="Courier" charset="0"/>
                <a:ea typeface="Courier" charset="0"/>
                <a:cs typeface="Courier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450601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742950" indent="-742950" algn="ctr">
              <a:buAutoNum type="arabicPeriod"/>
            </a:pPr>
            <a:endParaRPr lang="en-US" sz="40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0" y="3170237"/>
            <a:ext cx="9905541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742950" marR="0" lvl="0" indent="-7429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 err="1">
                <a:solidFill>
                  <a:schemeClr val="bg1"/>
                </a:solidFill>
                <a:latin typeface="Courier"/>
                <a:cs typeface="Courier"/>
              </a:rPr>
              <a:t>ArrayList</a:t>
            </a:r>
            <a:endParaRPr lang="en-US" sz="4000" dirty="0">
              <a:solidFill>
                <a:schemeClr val="bg1"/>
              </a:solidFill>
              <a:latin typeface="Courier"/>
              <a:cs typeface="Courier"/>
            </a:endParaRPr>
          </a:p>
          <a:p>
            <a:pPr marL="742950" marR="0" lvl="0" indent="-7429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ourier"/>
                <a:cs typeface="Courier"/>
              </a:rPr>
              <a:t>index -&gt; value</a:t>
            </a:r>
          </a:p>
        </p:txBody>
      </p:sp>
    </p:spTree>
    <p:extLst>
      <p:ext uri="{BB962C8B-B14F-4D97-AF65-F5344CB8AC3E}">
        <p14:creationId xmlns:p14="http://schemas.microsoft.com/office/powerpoint/2010/main" val="1220385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742950" indent="-742950" algn="ctr">
              <a:buAutoNum type="arabicPeriod"/>
            </a:pPr>
            <a:endParaRPr lang="en-US" sz="40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0" y="3170237"/>
            <a:ext cx="9905541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742950" marR="0" lvl="0" indent="-7429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ourier"/>
                <a:cs typeface="Courier"/>
              </a:rPr>
              <a:t>Arrays</a:t>
            </a:r>
          </a:p>
          <a:p>
            <a:pPr marL="742950" marR="0" lvl="0" indent="-7429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ourier"/>
                <a:cs typeface="Courier"/>
              </a:rPr>
              <a:t>index -&gt; value</a:t>
            </a:r>
          </a:p>
        </p:txBody>
      </p:sp>
    </p:spTree>
    <p:extLst>
      <p:ext uri="{BB962C8B-B14F-4D97-AF65-F5344CB8AC3E}">
        <p14:creationId xmlns:p14="http://schemas.microsoft.com/office/powerpoint/2010/main" val="450404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742950" indent="-742950" algn="ctr">
              <a:buAutoNum type="arabicPeriod"/>
            </a:pPr>
            <a:endParaRPr lang="en-US" sz="40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0" y="3170237"/>
            <a:ext cx="9905541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742950" marR="0" lvl="0" indent="-7429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ourier"/>
                <a:cs typeface="Courier"/>
              </a:rPr>
              <a:t>Matrix</a:t>
            </a:r>
          </a:p>
          <a:p>
            <a:pPr marL="742950" marR="0" lvl="0" indent="-7429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ourier"/>
                <a:cs typeface="Courier"/>
              </a:rPr>
              <a:t>(row, col) -&gt; value</a:t>
            </a:r>
          </a:p>
        </p:txBody>
      </p:sp>
    </p:spTree>
    <p:extLst>
      <p:ext uri="{BB962C8B-B14F-4D97-AF65-F5344CB8AC3E}">
        <p14:creationId xmlns:p14="http://schemas.microsoft.com/office/powerpoint/2010/main" val="502746522"/>
      </p:ext>
    </p:extLst>
  </p:cSld>
  <p:clrMapOvr>
    <a:masterClrMapping/>
  </p:clrMapOvr>
</p:sld>
</file>

<file path=ppt/theme/theme1.xml><?xml version="1.0" encoding="utf-8"?>
<a:theme xmlns:a="http://schemas.openxmlformats.org/drawingml/2006/main" name="teach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aching" id="{E3E4484C-B620-AB4D-A257-40FA8917650D}" vid="{1881D74E-77CC-F642-A592-AAFA1B84A3B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teaching</Template>
  <TotalTime>8825</TotalTime>
  <Words>1075</Words>
  <Application>Microsoft Macintosh PowerPoint</Application>
  <PresentationFormat>Custom</PresentationFormat>
  <Paragraphs>533</Paragraphs>
  <Slides>50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62" baseType="lpstr">
      <vt:lpstr>Arial Unicode MS</vt:lpstr>
      <vt:lpstr>ＭＳ Ｐゴシック</vt:lpstr>
      <vt:lpstr>Arial</vt:lpstr>
      <vt:lpstr>Calibri</vt:lpstr>
      <vt:lpstr>Century Gothic</vt:lpstr>
      <vt:lpstr>Chalkboard</vt:lpstr>
      <vt:lpstr>Courier</vt:lpstr>
      <vt:lpstr>DejaVu Serif</vt:lpstr>
      <vt:lpstr>Mangal</vt:lpstr>
      <vt:lpstr>Monaco</vt:lpstr>
      <vt:lpstr>Times New Roman</vt:lpstr>
      <vt:lpstr>teaching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Keith Schwarz</dc:creator>
  <cp:lastModifiedBy>Chris James Piech</cp:lastModifiedBy>
  <cp:revision>308</cp:revision>
  <cp:lastPrinted>2018-05-11T17:56:58Z</cp:lastPrinted>
  <dcterms:created xsi:type="dcterms:W3CDTF">2012-01-18T02:26:13Z</dcterms:created>
  <dcterms:modified xsi:type="dcterms:W3CDTF">2018-05-11T20:17:40Z</dcterms:modified>
</cp:coreProperties>
</file>